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1"/>
  </p:notesMasterIdLst>
  <p:sldIdLst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306" r:id="rId12"/>
    <p:sldId id="305" r:id="rId13"/>
    <p:sldId id="341" r:id="rId14"/>
    <p:sldId id="275" r:id="rId15"/>
    <p:sldId id="276" r:id="rId16"/>
    <p:sldId id="307" r:id="rId17"/>
    <p:sldId id="308" r:id="rId18"/>
    <p:sldId id="309" r:id="rId19"/>
    <p:sldId id="310" r:id="rId20"/>
    <p:sldId id="277" r:id="rId21"/>
    <p:sldId id="278" r:id="rId22"/>
    <p:sldId id="279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280" r:id="rId32"/>
    <p:sldId id="281" r:id="rId33"/>
    <p:sldId id="342" r:id="rId34"/>
    <p:sldId id="343" r:id="rId35"/>
    <p:sldId id="344" r:id="rId36"/>
    <p:sldId id="345" r:id="rId37"/>
    <p:sldId id="282" r:id="rId38"/>
    <p:sldId id="319" r:id="rId39"/>
    <p:sldId id="320" r:id="rId40"/>
    <p:sldId id="321" r:id="rId41"/>
    <p:sldId id="331" r:id="rId42"/>
    <p:sldId id="332" r:id="rId43"/>
    <p:sldId id="333" r:id="rId44"/>
    <p:sldId id="336" r:id="rId45"/>
    <p:sldId id="337" r:id="rId46"/>
    <p:sldId id="338" r:id="rId47"/>
    <p:sldId id="334" r:id="rId48"/>
    <p:sldId id="335" r:id="rId49"/>
    <p:sldId id="340" r:id="rId50"/>
  </p:sldIdLst>
  <p:sldSz cx="11522075" cy="648335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D5E2B"/>
    <a:srgbClr val="FF3B00"/>
    <a:srgbClr val="F81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39953" autoAdjust="0"/>
  </p:normalViewPr>
  <p:slideViewPr>
    <p:cSldViewPr snapToGrid="0" snapToObjects="1">
      <p:cViewPr varScale="1">
        <p:scale>
          <a:sx n="121" d="100"/>
          <a:sy n="121" d="100"/>
        </p:scale>
        <p:origin x="408" y="102"/>
      </p:cViewPr>
      <p:guideLst>
        <p:guide orient="horz" pos="204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7823F-F062-49F0-A8F2-C2BD0CFFAAB8}" type="datetimeFigureOut">
              <a:rPr lang="zh-CN" altLang="en-US" smtClean="0"/>
              <a:t>2019-8-15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51273-ED4A-48AD-BEF0-AE71ED8B77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03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首先来说一下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的最大区别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的训练是迭代的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是一个接一个字的来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当前这个字过完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才可以进下一个字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的训练是并行了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就是所有字是全部同时训练的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这样就大大加快了计算效率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使用了位置嵌入来理解语言的顺序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使用自注意力机制和全连接层来进行计算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这些后面都会详细讲解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模型主要分为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分别是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负责把自然语言序列映射成为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下图中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用九宫格比喻的部分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含有自然语言序列的数学表达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然后解码器把隐藏层再映射为自然语言序列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从而使我们可以解决各种问题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如情感分类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语义关系抽取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摘要生成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机器翻译等等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下面我们简单说一下下图的每一步都做了什么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输入自然语言序列到编码器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: Why do we work?(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为什么要工作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编码器输出的隐藏层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起始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符号到解码器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落下来再输入到解码器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得到第二个字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什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将得到的第二字再落下来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直到解码器输出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终止符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即序列生成完成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51273-ED4A-48AD-BEF0-AE71ED8B778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10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首先来说一下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的最大区别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的训练是迭代的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是一个接一个字的来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当前这个字过完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才可以进下一个字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的训练是并行了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就是所有字是全部同时训练的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这样就大大加快了计算效率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使用了位置嵌入来理解语言的顺序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使用自注意力机制和全连接层来进行计算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这些后面都会详细讲解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模型主要分为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分别是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负责把自然语言序列映射成为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下图中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用九宫格比喻的部分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含有自然语言序列的数学表达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然后解码器把隐藏层再映射为自然语言序列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从而使我们可以解决各种问题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如情感分类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语义关系抽取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摘要生成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机器翻译等等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下面我们简单说一下下图的每一步都做了什么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输入自然语言序列到编码器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: Why do we work?(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为什么要工作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编码器输出的隐藏层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起始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符号到解码器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落下来再输入到解码器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得到第二个字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什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将得到的第二字再落下来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直到解码器输出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终止符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即序列生成完成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51273-ED4A-48AD-BEF0-AE71ED8B778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0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首先来说一下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的最大区别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的训练是迭代的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是一个接一个字的来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当前这个字过完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才可以进下一个字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的训练是并行了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就是所有字是全部同时训练的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这样就大大加快了计算效率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使用了位置嵌入来理解语言的顺序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使用自注意力机制和全连接层来进行计算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这些后面都会详细讲解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模型主要分为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分别是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负责把自然语言序列映射成为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下图中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用九宫格比喻的部分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含有自然语言序列的数学表达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然后解码器把隐藏层再映射为自然语言序列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从而使我们可以解决各种问题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如情感分类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语义关系抽取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摘要生成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机器翻译等等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下面我们简单说一下下图的每一步都做了什么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输入自然语言序列到编码器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: Why do we work?(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为什么要工作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编码器输出的隐藏层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起始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符号到解码器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落下来再输入到解码器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得到第二个字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什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将得到的第二字再落下来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直到解码器输出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终止符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即序列生成完成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51273-ED4A-48AD-BEF0-AE71ED8B778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60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首先来说一下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的最大区别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的训练是迭代的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是一个接一个字的来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当前这个字过完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才可以进下一个字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的训练是并行了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就是所有字是全部同时训练的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这样就大大加快了计算效率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使用了位置嵌入来理解语言的顺序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使用自注意力机制和全连接层来进行计算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这些后面都会详细讲解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模型主要分为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分别是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负责把自然语言序列映射成为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下图中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用九宫格比喻的部分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含有自然语言序列的数学表达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然后解码器把隐藏层再映射为自然语言序列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从而使我们可以解决各种问题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如情感分类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语义关系抽取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摘要生成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机器翻译等等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下面我们简单说一下下图的每一步都做了什么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输入自然语言序列到编码器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: Why do we work?(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为什么要工作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编码器输出的隐藏层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起始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符号到解码器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落下来再输入到解码器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得到第二个字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什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将得到的第二字再落下来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直到解码器输出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终止符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即序列生成完成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51273-ED4A-48AD-BEF0-AE71ED8B778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22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首先来说一下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的最大区别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的训练是迭代的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是一个接一个字的来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当前这个字过完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才可以进下一个字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的训练是并行了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就是所有字是全部同时训练的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这样就大大加快了计算效率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使用了位置嵌入来理解语言的顺序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使用自注意力机制和全连接层来进行计算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这些后面都会详细讲解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模型主要分为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分别是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负责把自然语言序列映射成为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下图中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用九宫格比喻的部分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含有自然语言序列的数学表达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然后解码器把隐藏层再映射为自然语言序列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从而使我们可以解决各种问题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如情感分类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语义关系抽取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摘要生成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机器翻译等等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下面我们简单说一下下图的每一步都做了什么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输入自然语言序列到编码器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: Why do we work?(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为什么要工作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编码器输出的隐藏层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起始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符号到解码器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落下来再输入到解码器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得到第二个字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什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将得到的第二字再落下来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直到解码器输出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终止符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即序列生成完成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51273-ED4A-48AD-BEF0-AE71ED8B778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4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首先来说一下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的最大区别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的训练是迭代的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是一个接一个字的来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当前这个字过完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才可以进下一个字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的训练是并行了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就是所有字是全部同时训练的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这样就大大加快了计算效率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使用了位置嵌入来理解语言的顺序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使用自注意力机制和全连接层来进行计算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这些后面都会详细讲解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模型主要分为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分别是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编码器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负责把自然语言序列映射成为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下图中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用九宫格比喻的部分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含有自然语言序列的数学表达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然后解码器把隐藏层再映射为自然语言序列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从而使我们可以解决各种问题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如情感分类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语义关系抽取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摘要生成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机器翻译等等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下面我们简单说一下下图的每一步都做了什么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输入自然语言序列到编码器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: Why do we work?(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为什么要工作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编码器输出的隐藏层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起始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符号到解码器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将得到的第一个字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落下来再输入到解码器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得到第二个字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什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将得到的第二字再落下来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直到解码器输出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终止符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即序列生成完成</a:t>
            </a:r>
            <a:r>
              <a:rPr lang="en-US" altLang="zh-CN" sz="1200" b="0" i="0" kern="120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51273-ED4A-48AD-BEF0-AE71ED8B778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2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4041"/>
            <a:ext cx="9793764" cy="1389718"/>
          </a:xfrm>
        </p:spPr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3898"/>
            <a:ext cx="8065453" cy="1656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x-none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29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660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6127"/>
            <a:ext cx="3266589" cy="5228702"/>
          </a:xfrm>
        </p:spPr>
        <p:txBody>
          <a:bodyPr vert="eaVert"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726131" y="246127"/>
            <a:ext cx="9607730" cy="5228702"/>
          </a:xfrm>
        </p:spPr>
        <p:txBody>
          <a:bodyPr vert="eaVert"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6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156" y="1061049"/>
            <a:ext cx="9793764" cy="2257166"/>
          </a:xfrm>
        </p:spPr>
        <p:txBody>
          <a:bodyPr anchor="b"/>
          <a:lstStyle>
            <a:lvl1pPr algn="ctr">
              <a:defRPr sz="567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260" y="3405260"/>
            <a:ext cx="8641556" cy="1565308"/>
          </a:xfrm>
        </p:spPr>
        <p:txBody>
          <a:bodyPr/>
          <a:lstStyle>
            <a:lvl1pPr marL="0" indent="0" algn="ctr">
              <a:buNone/>
              <a:defRPr sz="2269"/>
            </a:lvl1pPr>
            <a:lvl2pPr marL="432237" indent="0" algn="ctr">
              <a:buNone/>
              <a:defRPr sz="1891"/>
            </a:lvl2pPr>
            <a:lvl3pPr marL="864474" indent="0" algn="ctr">
              <a:buNone/>
              <a:defRPr sz="1702"/>
            </a:lvl3pPr>
            <a:lvl4pPr marL="1296711" indent="0" algn="ctr">
              <a:buNone/>
              <a:defRPr sz="1513"/>
            </a:lvl4pPr>
            <a:lvl5pPr marL="1728948" indent="0" algn="ctr">
              <a:buNone/>
              <a:defRPr sz="1513"/>
            </a:lvl5pPr>
            <a:lvl6pPr marL="2161184" indent="0" algn="ctr">
              <a:buNone/>
              <a:defRPr sz="1513"/>
            </a:lvl6pPr>
            <a:lvl7pPr marL="2593421" indent="0" algn="ctr">
              <a:buNone/>
              <a:defRPr sz="1513"/>
            </a:lvl7pPr>
            <a:lvl8pPr marL="3025658" indent="0" algn="ctr">
              <a:buNone/>
              <a:defRPr sz="1513"/>
            </a:lvl8pPr>
            <a:lvl9pPr marL="3457895" indent="0" algn="ctr">
              <a:buNone/>
              <a:defRPr sz="151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82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69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42" y="1616337"/>
            <a:ext cx="9937790" cy="2696893"/>
          </a:xfrm>
        </p:spPr>
        <p:txBody>
          <a:bodyPr anchor="b"/>
          <a:lstStyle>
            <a:lvl1pPr>
              <a:defRPr sz="567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42" y="4338744"/>
            <a:ext cx="9937790" cy="1418232"/>
          </a:xfrm>
        </p:spPr>
        <p:txBody>
          <a:bodyPr/>
          <a:lstStyle>
            <a:lvl1pPr marL="0" indent="0">
              <a:buNone/>
              <a:defRPr sz="2269">
                <a:solidFill>
                  <a:schemeClr val="tx1"/>
                </a:solidFill>
              </a:defRPr>
            </a:lvl1pPr>
            <a:lvl2pPr marL="432237" indent="0">
              <a:buNone/>
              <a:defRPr sz="1891">
                <a:solidFill>
                  <a:schemeClr val="tx1">
                    <a:tint val="75000"/>
                  </a:schemeClr>
                </a:solidFill>
              </a:defRPr>
            </a:lvl2pPr>
            <a:lvl3pPr marL="864474" indent="0">
              <a:buNone/>
              <a:defRPr sz="1702">
                <a:solidFill>
                  <a:schemeClr val="tx1">
                    <a:tint val="75000"/>
                  </a:schemeClr>
                </a:solidFill>
              </a:defRPr>
            </a:lvl3pPr>
            <a:lvl4pPr marL="1296711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4pPr>
            <a:lvl5pPr marL="1728948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5pPr>
            <a:lvl6pPr marL="2161184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6pPr>
            <a:lvl7pPr marL="2593421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7pPr>
            <a:lvl8pPr marL="3025658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8pPr>
            <a:lvl9pPr marL="3457895" indent="0">
              <a:buNone/>
              <a:defRPr sz="15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131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43" y="1725892"/>
            <a:ext cx="4896882" cy="41136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3050" y="1725892"/>
            <a:ext cx="4896882" cy="41136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802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345180"/>
            <a:ext cx="9937790" cy="125314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645" y="1589322"/>
            <a:ext cx="4874377" cy="778902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237" indent="0">
              <a:buNone/>
              <a:defRPr sz="1891" b="1"/>
            </a:lvl2pPr>
            <a:lvl3pPr marL="864474" indent="0">
              <a:buNone/>
              <a:defRPr sz="1702" b="1"/>
            </a:lvl3pPr>
            <a:lvl4pPr marL="1296711" indent="0">
              <a:buNone/>
              <a:defRPr sz="1513" b="1"/>
            </a:lvl4pPr>
            <a:lvl5pPr marL="1728948" indent="0">
              <a:buNone/>
              <a:defRPr sz="1513" b="1"/>
            </a:lvl5pPr>
            <a:lvl6pPr marL="2161184" indent="0">
              <a:buNone/>
              <a:defRPr sz="1513" b="1"/>
            </a:lvl6pPr>
            <a:lvl7pPr marL="2593421" indent="0">
              <a:buNone/>
              <a:defRPr sz="1513" b="1"/>
            </a:lvl7pPr>
            <a:lvl8pPr marL="3025658" indent="0">
              <a:buNone/>
              <a:defRPr sz="1513" b="1"/>
            </a:lvl8pPr>
            <a:lvl9pPr marL="3457895" indent="0">
              <a:buNone/>
              <a:defRPr sz="151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45" y="2368224"/>
            <a:ext cx="4874377" cy="3483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3051" y="1589322"/>
            <a:ext cx="4898383" cy="778902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237" indent="0">
              <a:buNone/>
              <a:defRPr sz="1891" b="1"/>
            </a:lvl2pPr>
            <a:lvl3pPr marL="864474" indent="0">
              <a:buNone/>
              <a:defRPr sz="1702" b="1"/>
            </a:lvl3pPr>
            <a:lvl4pPr marL="1296711" indent="0">
              <a:buNone/>
              <a:defRPr sz="1513" b="1"/>
            </a:lvl4pPr>
            <a:lvl5pPr marL="1728948" indent="0">
              <a:buNone/>
              <a:defRPr sz="1513" b="1"/>
            </a:lvl5pPr>
            <a:lvl6pPr marL="2161184" indent="0">
              <a:buNone/>
              <a:defRPr sz="1513" b="1"/>
            </a:lvl6pPr>
            <a:lvl7pPr marL="2593421" indent="0">
              <a:buNone/>
              <a:defRPr sz="1513" b="1"/>
            </a:lvl7pPr>
            <a:lvl8pPr marL="3025658" indent="0">
              <a:buNone/>
              <a:defRPr sz="1513" b="1"/>
            </a:lvl8pPr>
            <a:lvl9pPr marL="3457895" indent="0">
              <a:buNone/>
              <a:defRPr sz="151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3051" y="2368224"/>
            <a:ext cx="4898383" cy="3483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58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906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61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432223"/>
            <a:ext cx="3716169" cy="151278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383" y="933484"/>
            <a:ext cx="5833050" cy="4607381"/>
          </a:xfrm>
        </p:spPr>
        <p:txBody>
          <a:bodyPr/>
          <a:lstStyle>
            <a:lvl1pPr>
              <a:defRPr sz="3025"/>
            </a:lvl1pPr>
            <a:lvl2pPr>
              <a:defRPr sz="2647"/>
            </a:lvl2pPr>
            <a:lvl3pPr>
              <a:defRPr sz="2269"/>
            </a:lvl3pPr>
            <a:lvl4pPr>
              <a:defRPr sz="1891"/>
            </a:lvl4pPr>
            <a:lvl5pPr>
              <a:defRPr sz="1891"/>
            </a:lvl5pPr>
            <a:lvl6pPr>
              <a:defRPr sz="1891"/>
            </a:lvl6pPr>
            <a:lvl7pPr>
              <a:defRPr sz="1891"/>
            </a:lvl7pPr>
            <a:lvl8pPr>
              <a:defRPr sz="1891"/>
            </a:lvl8pPr>
            <a:lvl9pPr>
              <a:defRPr sz="1891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643" y="1945005"/>
            <a:ext cx="3716169" cy="3603362"/>
          </a:xfrm>
        </p:spPr>
        <p:txBody>
          <a:bodyPr/>
          <a:lstStyle>
            <a:lvl1pPr marL="0" indent="0">
              <a:buNone/>
              <a:defRPr sz="1513"/>
            </a:lvl1pPr>
            <a:lvl2pPr marL="432237" indent="0">
              <a:buNone/>
              <a:defRPr sz="1324"/>
            </a:lvl2pPr>
            <a:lvl3pPr marL="864474" indent="0">
              <a:buNone/>
              <a:defRPr sz="1134"/>
            </a:lvl3pPr>
            <a:lvl4pPr marL="1296711" indent="0">
              <a:buNone/>
              <a:defRPr sz="945"/>
            </a:lvl4pPr>
            <a:lvl5pPr marL="1728948" indent="0">
              <a:buNone/>
              <a:defRPr sz="945"/>
            </a:lvl5pPr>
            <a:lvl6pPr marL="2161184" indent="0">
              <a:buNone/>
              <a:defRPr sz="945"/>
            </a:lvl6pPr>
            <a:lvl7pPr marL="2593421" indent="0">
              <a:buNone/>
              <a:defRPr sz="945"/>
            </a:lvl7pPr>
            <a:lvl8pPr marL="3025658" indent="0">
              <a:buNone/>
              <a:defRPr sz="945"/>
            </a:lvl8pPr>
            <a:lvl9pPr marL="3457895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24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745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43" y="432223"/>
            <a:ext cx="3716169" cy="151278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8383" y="933484"/>
            <a:ext cx="5833050" cy="4607381"/>
          </a:xfrm>
        </p:spPr>
        <p:txBody>
          <a:bodyPr anchor="t"/>
          <a:lstStyle>
            <a:lvl1pPr marL="0" indent="0">
              <a:buNone/>
              <a:defRPr sz="3025"/>
            </a:lvl1pPr>
            <a:lvl2pPr marL="432237" indent="0">
              <a:buNone/>
              <a:defRPr sz="2647"/>
            </a:lvl2pPr>
            <a:lvl3pPr marL="864474" indent="0">
              <a:buNone/>
              <a:defRPr sz="2269"/>
            </a:lvl3pPr>
            <a:lvl4pPr marL="1296711" indent="0">
              <a:buNone/>
              <a:defRPr sz="1891"/>
            </a:lvl4pPr>
            <a:lvl5pPr marL="1728948" indent="0">
              <a:buNone/>
              <a:defRPr sz="1891"/>
            </a:lvl5pPr>
            <a:lvl6pPr marL="2161184" indent="0">
              <a:buNone/>
              <a:defRPr sz="1891"/>
            </a:lvl6pPr>
            <a:lvl7pPr marL="2593421" indent="0">
              <a:buNone/>
              <a:defRPr sz="1891"/>
            </a:lvl7pPr>
            <a:lvl8pPr marL="3025658" indent="0">
              <a:buNone/>
              <a:defRPr sz="1891"/>
            </a:lvl8pPr>
            <a:lvl9pPr marL="3457895" indent="0">
              <a:buNone/>
              <a:defRPr sz="1891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643" y="1945005"/>
            <a:ext cx="3716169" cy="3603362"/>
          </a:xfrm>
        </p:spPr>
        <p:txBody>
          <a:bodyPr/>
          <a:lstStyle>
            <a:lvl1pPr marL="0" indent="0">
              <a:buNone/>
              <a:defRPr sz="1513"/>
            </a:lvl1pPr>
            <a:lvl2pPr marL="432237" indent="0">
              <a:buNone/>
              <a:defRPr sz="1324"/>
            </a:lvl2pPr>
            <a:lvl3pPr marL="864474" indent="0">
              <a:buNone/>
              <a:defRPr sz="1134"/>
            </a:lvl3pPr>
            <a:lvl4pPr marL="1296711" indent="0">
              <a:buNone/>
              <a:defRPr sz="945"/>
            </a:lvl4pPr>
            <a:lvl5pPr marL="1728948" indent="0">
              <a:buNone/>
              <a:defRPr sz="945"/>
            </a:lvl5pPr>
            <a:lvl6pPr marL="2161184" indent="0">
              <a:buNone/>
              <a:defRPr sz="945"/>
            </a:lvl6pPr>
            <a:lvl7pPr marL="2593421" indent="0">
              <a:buNone/>
              <a:defRPr sz="945"/>
            </a:lvl7pPr>
            <a:lvl8pPr marL="3025658" indent="0">
              <a:buNone/>
              <a:defRPr sz="945"/>
            </a:lvl8pPr>
            <a:lvl9pPr marL="3457895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550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263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5486" y="345179"/>
            <a:ext cx="2484447" cy="549433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43" y="345179"/>
            <a:ext cx="7309316" cy="54943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44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6153"/>
            <a:ext cx="9793764" cy="128766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7921"/>
            <a:ext cx="9793764" cy="141823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122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30240"/>
            <a:ext cx="6437159" cy="40445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20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1250"/>
            <a:ext cx="5090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6062"/>
            <a:ext cx="5090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1250"/>
            <a:ext cx="5092917" cy="604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6062"/>
            <a:ext cx="5092917" cy="3735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72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8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46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133"/>
            <a:ext cx="3790683" cy="10985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134"/>
            <a:ext cx="6441160" cy="55333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701"/>
            <a:ext cx="3790683" cy="443479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64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8345"/>
            <a:ext cx="6913245" cy="535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299"/>
            <a:ext cx="6913245" cy="38900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4122"/>
            <a:ext cx="6913245" cy="7608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7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635"/>
            <a:ext cx="10369868" cy="10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x-none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782"/>
            <a:ext cx="10369868" cy="4278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x-none"/>
              <a:t>单击此处编辑母版文本样式</a:t>
            </a:r>
          </a:p>
          <a:p>
            <a:pPr lvl="1"/>
            <a:r>
              <a:rPr kumimoji="1" lang="zh-CN" altLang="x-none"/>
              <a:t>二级</a:t>
            </a:r>
          </a:p>
          <a:p>
            <a:pPr lvl="2"/>
            <a:r>
              <a:rPr kumimoji="1" lang="zh-CN" altLang="x-none"/>
              <a:t>三级</a:t>
            </a:r>
          </a:p>
          <a:p>
            <a:pPr lvl="3"/>
            <a:r>
              <a:rPr kumimoji="1" lang="zh-CN" altLang="x-none"/>
              <a:t>四级</a:t>
            </a:r>
          </a:p>
          <a:p>
            <a:pPr lvl="4"/>
            <a:r>
              <a:rPr kumimoji="1" lang="zh-CN" altLang="x-none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8B88-4F17-B24F-92D7-1383690596B3}" type="datetimeFigureOut">
              <a:rPr kumimoji="1" lang="zh-CN" altLang="en-US" smtClean="0"/>
              <a:t>2019-8-15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9106"/>
            <a:ext cx="364865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9106"/>
            <a:ext cx="2688484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92C5C-BE6B-A945-9164-289E3E79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73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43" y="345180"/>
            <a:ext cx="9937790" cy="125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43" y="1725892"/>
            <a:ext cx="9937790" cy="411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143" y="6009107"/>
            <a:ext cx="259246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9CF4-023A-41C6-9B9F-E51365B7C90A}" type="datetimeFigureOut">
              <a:rPr lang="zh-TW" altLang="en-US" smtClean="0"/>
              <a:t>2019/8/15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688" y="6009107"/>
            <a:ext cx="3888700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7465" y="6009107"/>
            <a:ext cx="2592467" cy="345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85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4474" rtl="0" eaLnBrk="1" latinLnBrk="0" hangingPunct="1">
        <a:lnSpc>
          <a:spcPct val="90000"/>
        </a:lnSpc>
        <a:spcBef>
          <a:spcPct val="0"/>
        </a:spcBef>
        <a:buNone/>
        <a:defRPr sz="4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118" indent="-216118" algn="l" defTabSz="864474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1pPr>
      <a:lvl2pPr marL="648355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2269" kern="1200">
          <a:solidFill>
            <a:schemeClr val="tx1"/>
          </a:solidFill>
          <a:latin typeface="+mn-lt"/>
          <a:ea typeface="+mn-ea"/>
          <a:cs typeface="+mn-cs"/>
        </a:defRPr>
      </a:lvl2pPr>
      <a:lvl3pPr marL="1080592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891" kern="1200">
          <a:solidFill>
            <a:schemeClr val="tx1"/>
          </a:solidFill>
          <a:latin typeface="+mn-lt"/>
          <a:ea typeface="+mn-ea"/>
          <a:cs typeface="+mn-cs"/>
        </a:defRPr>
      </a:lvl3pPr>
      <a:lvl4pPr marL="1512829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945066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377303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809540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241777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674013" indent="-216118" algn="l" defTabSz="86447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237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474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6711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8948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184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3421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5658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7895" algn="l" defTabSz="86447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1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55.png"/><Relationship Id="rId3" Type="http://schemas.openxmlformats.org/officeDocument/2006/relationships/image" Target="../media/image1910.png"/><Relationship Id="rId21" Type="http://schemas.openxmlformats.org/officeDocument/2006/relationships/image" Target="../media/image50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54.png"/><Relationship Id="rId16" Type="http://schemas.openxmlformats.org/officeDocument/2006/relationships/image" Target="../media/image320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53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2610.png"/><Relationship Id="rId19" Type="http://schemas.openxmlformats.org/officeDocument/2006/relationships/image" Target="../media/image48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67.png"/><Relationship Id="rId3" Type="http://schemas.openxmlformats.org/officeDocument/2006/relationships/image" Target="../media/image1910.png"/><Relationship Id="rId21" Type="http://schemas.openxmlformats.org/officeDocument/2006/relationships/image" Target="../media/image62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66.png"/><Relationship Id="rId16" Type="http://schemas.openxmlformats.org/officeDocument/2006/relationships/image" Target="../media/image32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65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2610.png"/><Relationship Id="rId19" Type="http://schemas.openxmlformats.org/officeDocument/2006/relationships/image" Target="../media/image6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77.png"/><Relationship Id="rId3" Type="http://schemas.openxmlformats.org/officeDocument/2006/relationships/image" Target="../media/image1910.png"/><Relationship Id="rId21" Type="http://schemas.openxmlformats.org/officeDocument/2006/relationships/image" Target="../media/image72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76.png"/><Relationship Id="rId16" Type="http://schemas.openxmlformats.org/officeDocument/2006/relationships/image" Target="../media/image320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75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2610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90.png"/><Relationship Id="rId3" Type="http://schemas.openxmlformats.org/officeDocument/2006/relationships/image" Target="../media/image1910.png"/><Relationship Id="rId21" Type="http://schemas.openxmlformats.org/officeDocument/2006/relationships/image" Target="../media/image85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89.png"/><Relationship Id="rId16" Type="http://schemas.openxmlformats.org/officeDocument/2006/relationships/image" Target="../media/image32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88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87.png"/><Relationship Id="rId28" Type="http://schemas.openxmlformats.org/officeDocument/2006/relationships/image" Target="../media/image91.png"/><Relationship Id="rId10" Type="http://schemas.openxmlformats.org/officeDocument/2006/relationships/image" Target="../media/image2610.png"/><Relationship Id="rId19" Type="http://schemas.openxmlformats.org/officeDocument/2006/relationships/image" Target="../media/image83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86.png"/><Relationship Id="rId27" Type="http://schemas.openxmlformats.org/officeDocument/2006/relationships/image" Target="../media/image6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18" Type="http://schemas.openxmlformats.org/officeDocument/2006/relationships/image" Target="../media/image340.png"/><Relationship Id="rId26" Type="http://schemas.openxmlformats.org/officeDocument/2006/relationships/image" Target="../media/image99.png"/><Relationship Id="rId3" Type="http://schemas.openxmlformats.org/officeDocument/2006/relationships/image" Target="../media/image1910.png"/><Relationship Id="rId21" Type="http://schemas.openxmlformats.org/officeDocument/2006/relationships/image" Target="../media/image94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30.png"/><Relationship Id="rId25" Type="http://schemas.openxmlformats.org/officeDocument/2006/relationships/image" Target="../media/image98.png"/><Relationship Id="rId16" Type="http://schemas.openxmlformats.org/officeDocument/2006/relationships/image" Target="../media/image320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24" Type="http://schemas.openxmlformats.org/officeDocument/2006/relationships/image" Target="../media/image97.png"/><Relationship Id="rId5" Type="http://schemas.openxmlformats.org/officeDocument/2006/relationships/image" Target="../media/image2110.png"/><Relationship Id="rId15" Type="http://schemas.openxmlformats.org/officeDocument/2006/relationships/image" Target="../media/image316.png"/><Relationship Id="rId23" Type="http://schemas.openxmlformats.org/officeDocument/2006/relationships/image" Target="../media/image96.png"/><Relationship Id="rId28" Type="http://schemas.openxmlformats.org/officeDocument/2006/relationships/image" Target="../media/image100.png"/><Relationship Id="rId10" Type="http://schemas.openxmlformats.org/officeDocument/2006/relationships/image" Target="../media/image2610.png"/><Relationship Id="rId19" Type="http://schemas.openxmlformats.org/officeDocument/2006/relationships/image" Target="../media/image92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3.png"/><Relationship Id="rId22" Type="http://schemas.openxmlformats.org/officeDocument/2006/relationships/image" Target="../media/image95.png"/><Relationship Id="rId27" Type="http://schemas.openxmlformats.org/officeDocument/2006/relationships/image" Target="../media/image6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itNtDuQS4KF_sLnfiwdy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710.png"/><Relationship Id="rId3" Type="http://schemas.openxmlformats.org/officeDocument/2006/relationships/image" Target="../media/image1911.png"/><Relationship Id="rId7" Type="http://schemas.openxmlformats.org/officeDocument/2006/relationships/image" Target="../media/image101.png"/><Relationship Id="rId12" Type="http://schemas.openxmlformats.org/officeDocument/2006/relationships/image" Target="../media/image700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1.png"/><Relationship Id="rId11" Type="http://schemas.openxmlformats.org/officeDocument/2006/relationships/image" Target="../media/image690.png"/><Relationship Id="rId5" Type="http://schemas.openxmlformats.org/officeDocument/2006/relationships/image" Target="../media/image2111.png"/><Relationship Id="rId15" Type="http://schemas.openxmlformats.org/officeDocument/2006/relationships/image" Target="../media/image13.jpeg"/><Relationship Id="rId10" Type="http://schemas.openxmlformats.org/officeDocument/2006/relationships/image" Target="../media/image104.png"/><Relationship Id="rId4" Type="http://schemas.openxmlformats.org/officeDocument/2006/relationships/image" Target="../media/image2011.png"/><Relationship Id="rId9" Type="http://schemas.openxmlformats.org/officeDocument/2006/relationships/image" Target="../media/image103.png"/><Relationship Id="rId14" Type="http://schemas.openxmlformats.org/officeDocument/2006/relationships/image" Target="../media/image72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7.png"/><Relationship Id="rId26" Type="http://schemas.openxmlformats.org/officeDocument/2006/relationships/image" Target="../media/image790.png"/><Relationship Id="rId39" Type="http://schemas.openxmlformats.org/officeDocument/2006/relationships/image" Target="../media/image920.png"/><Relationship Id="rId21" Type="http://schemas.openxmlformats.org/officeDocument/2006/relationships/image" Target="../media/image120.png"/><Relationship Id="rId34" Type="http://schemas.openxmlformats.org/officeDocument/2006/relationships/image" Target="../media/image770.png"/><Relationship Id="rId42" Type="http://schemas.openxmlformats.org/officeDocument/2006/relationships/image" Target="../media/image950.png"/><Relationship Id="rId47" Type="http://schemas.openxmlformats.org/officeDocument/2006/relationships/image" Target="../media/image1000.png"/><Relationship Id="rId50" Type="http://schemas.openxmlformats.org/officeDocument/2006/relationships/image" Target="../media/image130.png"/><Relationship Id="rId55" Type="http://schemas.openxmlformats.org/officeDocument/2006/relationships/image" Target="../media/image135.png"/><Relationship Id="rId7" Type="http://schemas.openxmlformats.org/officeDocument/2006/relationships/image" Target="../media/image107.png"/><Relationship Id="rId2" Type="http://schemas.openxmlformats.org/officeDocument/2006/relationships/image" Target="../media/image1910.png"/><Relationship Id="rId16" Type="http://schemas.openxmlformats.org/officeDocument/2006/relationships/image" Target="../media/image116.png"/><Relationship Id="rId29" Type="http://schemas.openxmlformats.org/officeDocument/2006/relationships/image" Target="../media/image820.png"/><Relationship Id="rId11" Type="http://schemas.openxmlformats.org/officeDocument/2006/relationships/image" Target="../media/image111.png"/><Relationship Id="rId24" Type="http://schemas.openxmlformats.org/officeDocument/2006/relationships/image" Target="../media/image123.png"/><Relationship Id="rId32" Type="http://schemas.openxmlformats.org/officeDocument/2006/relationships/image" Target="../media/image126.png"/><Relationship Id="rId37" Type="http://schemas.openxmlformats.org/officeDocument/2006/relationships/image" Target="../media/image900.png"/><Relationship Id="rId40" Type="http://schemas.openxmlformats.org/officeDocument/2006/relationships/image" Target="../media/image930.png"/><Relationship Id="rId45" Type="http://schemas.openxmlformats.org/officeDocument/2006/relationships/image" Target="../media/image980.png"/><Relationship Id="rId53" Type="http://schemas.openxmlformats.org/officeDocument/2006/relationships/image" Target="../media/image133.png"/><Relationship Id="rId5" Type="http://schemas.openxmlformats.org/officeDocument/2006/relationships/image" Target="../media/image2210.png"/><Relationship Id="rId19" Type="http://schemas.openxmlformats.org/officeDocument/2006/relationships/image" Target="../media/image118.png"/><Relationship Id="rId4" Type="http://schemas.openxmlformats.org/officeDocument/2006/relationships/image" Target="../media/image2110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1.png"/><Relationship Id="rId27" Type="http://schemas.openxmlformats.org/officeDocument/2006/relationships/image" Target="../media/image800.png"/><Relationship Id="rId30" Type="http://schemas.openxmlformats.org/officeDocument/2006/relationships/image" Target="../media/image124.png"/><Relationship Id="rId35" Type="http://schemas.openxmlformats.org/officeDocument/2006/relationships/image" Target="../media/image880.png"/><Relationship Id="rId43" Type="http://schemas.openxmlformats.org/officeDocument/2006/relationships/image" Target="../media/image960.png"/><Relationship Id="rId48" Type="http://schemas.openxmlformats.org/officeDocument/2006/relationships/image" Target="../media/image128.png"/><Relationship Id="rId56" Type="http://schemas.openxmlformats.org/officeDocument/2006/relationships/image" Target="../media/image136.png"/><Relationship Id="rId8" Type="http://schemas.openxmlformats.org/officeDocument/2006/relationships/image" Target="../media/image108.png"/><Relationship Id="rId51" Type="http://schemas.openxmlformats.org/officeDocument/2006/relationships/image" Target="../media/image131.png"/><Relationship Id="rId3" Type="http://schemas.openxmlformats.org/officeDocument/2006/relationships/image" Target="../media/image2010.png"/><Relationship Id="rId12" Type="http://schemas.openxmlformats.org/officeDocument/2006/relationships/image" Target="../media/image112.png"/><Relationship Id="rId17" Type="http://schemas.openxmlformats.org/officeDocument/2006/relationships/image" Target="../media/image340.png"/><Relationship Id="rId25" Type="http://schemas.openxmlformats.org/officeDocument/2006/relationships/image" Target="../media/image780.png"/><Relationship Id="rId33" Type="http://schemas.openxmlformats.org/officeDocument/2006/relationships/image" Target="../media/image127.png"/><Relationship Id="rId38" Type="http://schemas.openxmlformats.org/officeDocument/2006/relationships/image" Target="../media/image910.png"/><Relationship Id="rId46" Type="http://schemas.openxmlformats.org/officeDocument/2006/relationships/image" Target="../media/image990.png"/><Relationship Id="rId20" Type="http://schemas.openxmlformats.org/officeDocument/2006/relationships/image" Target="../media/image119.png"/><Relationship Id="rId41" Type="http://schemas.openxmlformats.org/officeDocument/2006/relationships/image" Target="../media/image940.png"/><Relationship Id="rId54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5" Type="http://schemas.openxmlformats.org/officeDocument/2006/relationships/image" Target="../media/image115.png"/><Relationship Id="rId23" Type="http://schemas.openxmlformats.org/officeDocument/2006/relationships/image" Target="../media/image122.png"/><Relationship Id="rId28" Type="http://schemas.openxmlformats.org/officeDocument/2006/relationships/image" Target="../media/image810.png"/><Relationship Id="rId36" Type="http://schemas.openxmlformats.org/officeDocument/2006/relationships/image" Target="../media/image890.png"/><Relationship Id="rId49" Type="http://schemas.openxmlformats.org/officeDocument/2006/relationships/image" Target="../media/image129.png"/><Relationship Id="rId57" Type="http://schemas.openxmlformats.org/officeDocument/2006/relationships/image" Target="../media/image137.png"/><Relationship Id="rId10" Type="http://schemas.openxmlformats.org/officeDocument/2006/relationships/image" Target="../media/image110.png"/><Relationship Id="rId31" Type="http://schemas.openxmlformats.org/officeDocument/2006/relationships/image" Target="../media/image125.png"/><Relationship Id="rId44" Type="http://schemas.openxmlformats.org/officeDocument/2006/relationships/image" Target="../media/image970.png"/><Relationship Id="rId52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26" Type="http://schemas.openxmlformats.org/officeDocument/2006/relationships/image" Target="../media/image158.png"/><Relationship Id="rId39" Type="http://schemas.openxmlformats.org/officeDocument/2006/relationships/image" Target="../media/image1300.png"/><Relationship Id="rId21" Type="http://schemas.openxmlformats.org/officeDocument/2006/relationships/image" Target="../media/image1120.png"/><Relationship Id="rId34" Type="http://schemas.openxmlformats.org/officeDocument/2006/relationships/image" Target="../media/image1250.png"/><Relationship Id="rId42" Type="http://schemas.openxmlformats.org/officeDocument/2006/relationships/image" Target="../media/image1330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image" Target="../media/image160.png"/><Relationship Id="rId41" Type="http://schemas.openxmlformats.org/officeDocument/2006/relationships/image" Target="../media/image1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57.png"/><Relationship Id="rId32" Type="http://schemas.openxmlformats.org/officeDocument/2006/relationships/image" Target="../media/image162.png"/><Relationship Id="rId37" Type="http://schemas.openxmlformats.org/officeDocument/2006/relationships/image" Target="../media/image1280.png"/><Relationship Id="rId40" Type="http://schemas.openxmlformats.org/officeDocument/2006/relationships/image" Target="../media/image131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6.png"/><Relationship Id="rId28" Type="http://schemas.openxmlformats.org/officeDocument/2006/relationships/image" Target="../media/image1190.png"/><Relationship Id="rId36" Type="http://schemas.openxmlformats.org/officeDocument/2006/relationships/image" Target="../media/image1270.png"/><Relationship Id="rId10" Type="http://schemas.openxmlformats.org/officeDocument/2006/relationships/image" Target="../media/image146.png"/><Relationship Id="rId19" Type="http://schemas.openxmlformats.org/officeDocument/2006/relationships/image" Target="../media/image610.png"/><Relationship Id="rId31" Type="http://schemas.openxmlformats.org/officeDocument/2006/relationships/image" Target="../media/image1220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161.png"/><Relationship Id="rId35" Type="http://schemas.openxmlformats.org/officeDocument/2006/relationships/image" Target="../media/image1260.png"/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160.png"/><Relationship Id="rId33" Type="http://schemas.openxmlformats.org/officeDocument/2006/relationships/image" Target="../media/image1240.png"/><Relationship Id="rId38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1.png"/><Relationship Id="rId39" Type="http://schemas.openxmlformats.org/officeDocument/2006/relationships/image" Target="../media/image1520.png"/><Relationship Id="rId21" Type="http://schemas.openxmlformats.org/officeDocument/2006/relationships/image" Target="../media/image1340.png"/><Relationship Id="rId34" Type="http://schemas.openxmlformats.org/officeDocument/2006/relationships/image" Target="../media/image1470.png"/><Relationship Id="rId42" Type="http://schemas.openxmlformats.org/officeDocument/2006/relationships/image" Target="../media/image1550.png"/><Relationship Id="rId47" Type="http://schemas.openxmlformats.org/officeDocument/2006/relationships/image" Target="../media/image1600.png"/><Relationship Id="rId50" Type="http://schemas.openxmlformats.org/officeDocument/2006/relationships/image" Target="../media/image1630.png"/><Relationship Id="rId55" Type="http://schemas.openxmlformats.org/officeDocument/2006/relationships/image" Target="../media/image1680.png"/><Relationship Id="rId63" Type="http://schemas.openxmlformats.org/officeDocument/2006/relationships/image" Target="../media/image1760.png"/><Relationship Id="rId7" Type="http://schemas.openxmlformats.org/officeDocument/2006/relationships/image" Target="../media/image670.png"/><Relationship Id="rId2" Type="http://schemas.openxmlformats.org/officeDocument/2006/relationships/image" Target="../media/image164.png"/><Relationship Id="rId16" Type="http://schemas.openxmlformats.org/officeDocument/2006/relationships/image" Target="../media/image176.png"/><Relationship Id="rId29" Type="http://schemas.openxmlformats.org/officeDocument/2006/relationships/image" Target="../media/image1420.png"/><Relationship Id="rId11" Type="http://schemas.openxmlformats.org/officeDocument/2006/relationships/image" Target="../media/image171.png"/><Relationship Id="rId24" Type="http://schemas.openxmlformats.org/officeDocument/2006/relationships/image" Target="../media/image1370.png"/><Relationship Id="rId32" Type="http://schemas.openxmlformats.org/officeDocument/2006/relationships/image" Target="../media/image1450.png"/><Relationship Id="rId37" Type="http://schemas.openxmlformats.org/officeDocument/2006/relationships/image" Target="../media/image1500.png"/><Relationship Id="rId40" Type="http://schemas.openxmlformats.org/officeDocument/2006/relationships/image" Target="../media/image1530.png"/><Relationship Id="rId45" Type="http://schemas.openxmlformats.org/officeDocument/2006/relationships/image" Target="../media/image183.png"/><Relationship Id="rId53" Type="http://schemas.openxmlformats.org/officeDocument/2006/relationships/image" Target="../media/image1660.png"/><Relationship Id="rId58" Type="http://schemas.openxmlformats.org/officeDocument/2006/relationships/image" Target="../media/image1710.png"/><Relationship Id="rId5" Type="http://schemas.openxmlformats.org/officeDocument/2006/relationships/image" Target="../media/image167.png"/><Relationship Id="rId61" Type="http://schemas.openxmlformats.org/officeDocument/2006/relationships/image" Target="../media/image1740.png"/><Relationship Id="rId19" Type="http://schemas.openxmlformats.org/officeDocument/2006/relationships/image" Target="../media/image179.png"/><Relationship Id="rId14" Type="http://schemas.openxmlformats.org/officeDocument/2006/relationships/image" Target="../media/image174.png"/><Relationship Id="rId22" Type="http://schemas.openxmlformats.org/officeDocument/2006/relationships/image" Target="../media/image1350.png"/><Relationship Id="rId27" Type="http://schemas.openxmlformats.org/officeDocument/2006/relationships/image" Target="../media/image1400.png"/><Relationship Id="rId30" Type="http://schemas.openxmlformats.org/officeDocument/2006/relationships/image" Target="../media/image1430.png"/><Relationship Id="rId35" Type="http://schemas.openxmlformats.org/officeDocument/2006/relationships/image" Target="../media/image1480.png"/><Relationship Id="rId43" Type="http://schemas.openxmlformats.org/officeDocument/2006/relationships/image" Target="../media/image1560.png"/><Relationship Id="rId48" Type="http://schemas.openxmlformats.org/officeDocument/2006/relationships/image" Target="../media/image1610.png"/><Relationship Id="rId56" Type="http://schemas.openxmlformats.org/officeDocument/2006/relationships/image" Target="../media/image1690.png"/><Relationship Id="rId64" Type="http://schemas.openxmlformats.org/officeDocument/2006/relationships/image" Target="../media/image1770.png"/><Relationship Id="rId8" Type="http://schemas.openxmlformats.org/officeDocument/2006/relationships/image" Target="../media/image168.png"/><Relationship Id="rId51" Type="http://schemas.openxmlformats.org/officeDocument/2006/relationships/image" Target="../media/image1640.png"/><Relationship Id="rId3" Type="http://schemas.openxmlformats.org/officeDocument/2006/relationships/image" Target="../media/image165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380.png"/><Relationship Id="rId33" Type="http://schemas.openxmlformats.org/officeDocument/2006/relationships/image" Target="../media/image1460.png"/><Relationship Id="rId38" Type="http://schemas.openxmlformats.org/officeDocument/2006/relationships/image" Target="../media/image1510.png"/><Relationship Id="rId46" Type="http://schemas.openxmlformats.org/officeDocument/2006/relationships/image" Target="../media/image184.png"/><Relationship Id="rId59" Type="http://schemas.openxmlformats.org/officeDocument/2006/relationships/image" Target="../media/image1720.png"/><Relationship Id="rId20" Type="http://schemas.openxmlformats.org/officeDocument/2006/relationships/image" Target="../media/image180.png"/><Relationship Id="rId41" Type="http://schemas.openxmlformats.org/officeDocument/2006/relationships/image" Target="../media/image1540.png"/><Relationship Id="rId54" Type="http://schemas.openxmlformats.org/officeDocument/2006/relationships/image" Target="../media/image1670.png"/><Relationship Id="rId62" Type="http://schemas.openxmlformats.org/officeDocument/2006/relationships/image" Target="../media/image1750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75.png"/><Relationship Id="rId23" Type="http://schemas.openxmlformats.org/officeDocument/2006/relationships/image" Target="../media/image1360.png"/><Relationship Id="rId28" Type="http://schemas.openxmlformats.org/officeDocument/2006/relationships/image" Target="../media/image1410.png"/><Relationship Id="rId36" Type="http://schemas.openxmlformats.org/officeDocument/2006/relationships/image" Target="../media/image1490.png"/><Relationship Id="rId49" Type="http://schemas.openxmlformats.org/officeDocument/2006/relationships/image" Target="../media/image1620.png"/><Relationship Id="rId57" Type="http://schemas.openxmlformats.org/officeDocument/2006/relationships/image" Target="../media/image1700.png"/><Relationship Id="rId10" Type="http://schemas.openxmlformats.org/officeDocument/2006/relationships/image" Target="../media/image170.png"/><Relationship Id="rId31" Type="http://schemas.openxmlformats.org/officeDocument/2006/relationships/image" Target="../media/image1440.png"/><Relationship Id="rId44" Type="http://schemas.openxmlformats.org/officeDocument/2006/relationships/image" Target="../media/image182.png"/><Relationship Id="rId52" Type="http://schemas.openxmlformats.org/officeDocument/2006/relationships/image" Target="../media/image1650.png"/><Relationship Id="rId60" Type="http://schemas.openxmlformats.org/officeDocument/2006/relationships/image" Target="../media/image1730.png"/><Relationship Id="rId65" Type="http://schemas.openxmlformats.org/officeDocument/2006/relationships/image" Target="../media/image185.png"/><Relationship Id="rId4" Type="http://schemas.openxmlformats.org/officeDocument/2006/relationships/image" Target="../media/image166.png"/><Relationship Id="rId9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1840.png"/><Relationship Id="rId39" Type="http://schemas.openxmlformats.org/officeDocument/2006/relationships/image" Target="../media/image1970.png"/><Relationship Id="rId21" Type="http://schemas.openxmlformats.org/officeDocument/2006/relationships/image" Target="../media/image1790.png"/><Relationship Id="rId34" Type="http://schemas.openxmlformats.org/officeDocument/2006/relationships/image" Target="../media/image1920.png"/><Relationship Id="rId42" Type="http://schemas.openxmlformats.org/officeDocument/2006/relationships/image" Target="../media/image204.png"/><Relationship Id="rId47" Type="http://schemas.openxmlformats.org/officeDocument/2006/relationships/image" Target="../media/image209.png"/><Relationship Id="rId7" Type="http://schemas.openxmlformats.org/officeDocument/2006/relationships/image" Target="../media/image670.png"/><Relationship Id="rId2" Type="http://schemas.openxmlformats.org/officeDocument/2006/relationships/image" Target="../media/image186.png"/><Relationship Id="rId16" Type="http://schemas.openxmlformats.org/officeDocument/2006/relationships/image" Target="../media/image198.png"/><Relationship Id="rId29" Type="http://schemas.openxmlformats.org/officeDocument/2006/relationships/image" Target="../media/image187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93.png"/><Relationship Id="rId24" Type="http://schemas.openxmlformats.org/officeDocument/2006/relationships/image" Target="../media/image1820.png"/><Relationship Id="rId32" Type="http://schemas.openxmlformats.org/officeDocument/2006/relationships/image" Target="../media/image1900.png"/><Relationship Id="rId37" Type="http://schemas.openxmlformats.org/officeDocument/2006/relationships/image" Target="../media/image203.png"/><Relationship Id="rId40" Type="http://schemas.openxmlformats.org/officeDocument/2006/relationships/image" Target="../media/image1980.png"/><Relationship Id="rId45" Type="http://schemas.openxmlformats.org/officeDocument/2006/relationships/image" Target="../media/image207.png"/><Relationship Id="rId5" Type="http://schemas.openxmlformats.org/officeDocument/2006/relationships/image" Target="../media/image189.png"/><Relationship Id="rId15" Type="http://schemas.openxmlformats.org/officeDocument/2006/relationships/image" Target="../media/image197.png"/><Relationship Id="rId23" Type="http://schemas.openxmlformats.org/officeDocument/2006/relationships/image" Target="../media/image1810.png"/><Relationship Id="rId28" Type="http://schemas.openxmlformats.org/officeDocument/2006/relationships/image" Target="../media/image1860.png"/><Relationship Id="rId36" Type="http://schemas.openxmlformats.org/officeDocument/2006/relationships/image" Target="../media/image1940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1890.png"/><Relationship Id="rId44" Type="http://schemas.openxmlformats.org/officeDocument/2006/relationships/image" Target="../media/image206.png"/><Relationship Id="rId4" Type="http://schemas.openxmlformats.org/officeDocument/2006/relationships/image" Target="../media/image188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1800.png"/><Relationship Id="rId27" Type="http://schemas.openxmlformats.org/officeDocument/2006/relationships/image" Target="../media/image1850.png"/><Relationship Id="rId30" Type="http://schemas.openxmlformats.org/officeDocument/2006/relationships/image" Target="../media/image1880.png"/><Relationship Id="rId35" Type="http://schemas.openxmlformats.org/officeDocument/2006/relationships/image" Target="../media/image1930.png"/><Relationship Id="rId43" Type="http://schemas.openxmlformats.org/officeDocument/2006/relationships/image" Target="../media/image205.png"/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1830.png"/><Relationship Id="rId33" Type="http://schemas.openxmlformats.org/officeDocument/2006/relationships/image" Target="../media/image1912.png"/><Relationship Id="rId38" Type="http://schemas.openxmlformats.org/officeDocument/2006/relationships/image" Target="../media/image1960.png"/><Relationship Id="rId46" Type="http://schemas.openxmlformats.org/officeDocument/2006/relationships/image" Target="../media/image208.png"/><Relationship Id="rId20" Type="http://schemas.openxmlformats.org/officeDocument/2006/relationships/image" Target="../media/image202.png"/><Relationship Id="rId41" Type="http://schemas.openxmlformats.org/officeDocument/2006/relationships/image" Target="../media/image19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.png"/><Relationship Id="rId18" Type="http://schemas.openxmlformats.org/officeDocument/2006/relationships/image" Target="../media/image45.png"/><Relationship Id="rId3" Type="http://schemas.openxmlformats.org/officeDocument/2006/relationships/image" Target="../media/image870.png"/><Relationship Id="rId7" Type="http://schemas.openxmlformats.org/officeDocument/2006/relationships/image" Target="../media/image212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image" Target="../media/image2060.png"/><Relationship Id="rId16" Type="http://schemas.openxmlformats.org/officeDocument/2006/relationships/image" Target="../media/image220.png"/><Relationship Id="rId20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19" Type="http://schemas.openxmlformats.org/officeDocument/2006/relationships/image" Target="../media/image223.png"/><Relationship Id="rId4" Type="http://schemas.openxmlformats.org/officeDocument/2006/relationships/image" Target="../media/image2080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" Type="http://schemas.openxmlformats.org/officeDocument/2006/relationships/image" Target="../media/image2250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2" Type="http://schemas.openxmlformats.org/officeDocument/2006/relationships/image" Target="../media/image225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35.png"/><Relationship Id="rId18" Type="http://schemas.openxmlformats.org/officeDocument/2006/relationships/image" Target="../media/image260.png"/><Relationship Id="rId26" Type="http://schemas.openxmlformats.org/officeDocument/2006/relationships/image" Target="../media/image266.png"/><Relationship Id="rId3" Type="http://schemas.openxmlformats.org/officeDocument/2006/relationships/image" Target="../media/image2250.png"/><Relationship Id="rId21" Type="http://schemas.openxmlformats.org/officeDocument/2006/relationships/image" Target="../media/image26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59.png"/><Relationship Id="rId25" Type="http://schemas.openxmlformats.org/officeDocument/2006/relationships/image" Target="../media/image265.png"/><Relationship Id="rId2" Type="http://schemas.openxmlformats.org/officeDocument/2006/relationships/image" Target="../media/image248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4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0.png"/><Relationship Id="rId10" Type="http://schemas.openxmlformats.org/officeDocument/2006/relationships/image" Target="../media/image254.png"/><Relationship Id="rId19" Type="http://schemas.openxmlformats.org/officeDocument/2006/relationships/image" Target="../media/image261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7.png"/><Relationship Id="rId22" Type="http://schemas.openxmlformats.org/officeDocument/2006/relationships/image" Target="../media/image2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35.png"/><Relationship Id="rId18" Type="http://schemas.openxmlformats.org/officeDocument/2006/relationships/image" Target="../media/image279.png"/><Relationship Id="rId26" Type="http://schemas.openxmlformats.org/officeDocument/2006/relationships/image" Target="../media/image283.png"/><Relationship Id="rId3" Type="http://schemas.openxmlformats.org/officeDocument/2006/relationships/image" Target="../media/image2250.png"/><Relationship Id="rId21" Type="http://schemas.openxmlformats.org/officeDocument/2006/relationships/image" Target="../media/image282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78.png"/><Relationship Id="rId25" Type="http://schemas.openxmlformats.org/officeDocument/2006/relationships/image" Target="../media/image2511.png"/><Relationship Id="rId2" Type="http://schemas.openxmlformats.org/officeDocument/2006/relationships/image" Target="../media/image267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24" Type="http://schemas.openxmlformats.org/officeDocument/2006/relationships/image" Target="../media/image2500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80.png"/><Relationship Id="rId28" Type="http://schemas.openxmlformats.org/officeDocument/2006/relationships/image" Target="../media/image2540.png"/><Relationship Id="rId10" Type="http://schemas.openxmlformats.org/officeDocument/2006/relationships/image" Target="../media/image273.png"/><Relationship Id="rId19" Type="http://schemas.openxmlformats.org/officeDocument/2006/relationships/image" Target="../media/image280.png"/><Relationship Id="rId4" Type="http://schemas.openxmlformats.org/officeDocument/2006/relationships/image" Target="../media/image268.png"/><Relationship Id="rId9" Type="http://schemas.openxmlformats.org/officeDocument/2006/relationships/image" Target="../media/image272.png"/><Relationship Id="rId14" Type="http://schemas.openxmlformats.org/officeDocument/2006/relationships/image" Target="../media/image276.png"/><Relationship Id="rId22" Type="http://schemas.openxmlformats.org/officeDocument/2006/relationships/image" Target="../media/image244.png"/><Relationship Id="rId27" Type="http://schemas.openxmlformats.org/officeDocument/2006/relationships/image" Target="../media/image25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bilibili.com/video/av58239477" TargetMode="External"/><Relationship Id="rId4" Type="http://schemas.openxmlformats.org/officeDocument/2006/relationships/image" Target="../media/image2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823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294.jpeg"/><Relationship Id="rId4" Type="http://schemas.openxmlformats.org/officeDocument/2006/relationships/image" Target="../media/image29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hyperlink" Target="https://github.com/ymcui/Chinese-BERT-wwm" TargetMode="External"/><Relationship Id="rId7" Type="http://schemas.openxmlformats.org/officeDocument/2006/relationships/hyperlink" Target="https://storage.googleapis.com/bert_models/2019_05_30/wwm_cased_L-24_H-1024_A-16.zip" TargetMode="External"/><Relationship Id="rId2" Type="http://schemas.openxmlformats.org/officeDocument/2006/relationships/hyperlink" Target="https://arxiv.org/abs/1906.0810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age.googleapis.com/bert_models/2019_05_30/wwm_uncased_L-24_H-1024_A-16.zip" TargetMode="External"/><Relationship Id="rId5" Type="http://schemas.openxmlformats.org/officeDocument/2006/relationships/hyperlink" Target="https://storage.googleapis.com/bert_models/2018_11_23/multi_cased_L-12_H-768_A-12.zip" TargetMode="External"/><Relationship Id="rId4" Type="http://schemas.openxmlformats.org/officeDocument/2006/relationships/hyperlink" Target="https://storage.googleapis.com/bert_models/2018_11_03/chinese_L-12_H-768_A-12.zip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ddlePaddle/ERNIE" TargetMode="External"/><Relationship Id="rId3" Type="http://schemas.openxmlformats.org/officeDocument/2006/relationships/image" Target="../media/image307.png"/><Relationship Id="rId7" Type="http://schemas.openxmlformats.org/officeDocument/2006/relationships/hyperlink" Target="https://arxiv.org/abs/1907.12412v1" TargetMode="External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4.09223" TargetMode="External"/><Relationship Id="rId5" Type="http://schemas.openxmlformats.org/officeDocument/2006/relationships/hyperlink" Target="https://zhuanlan.zhihu.com/p/59436589" TargetMode="External"/><Relationship Id="rId4" Type="http://schemas.openxmlformats.org/officeDocument/2006/relationships/image" Target="../media/image308.png"/><Relationship Id="rId9" Type="http://schemas.openxmlformats.org/officeDocument/2006/relationships/image" Target="../media/image30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22075" cy="64841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248" y="1962218"/>
            <a:ext cx="8341579" cy="1576849"/>
          </a:xfrm>
        </p:spPr>
        <p:txBody>
          <a:bodyPr>
            <a:normAutofit/>
          </a:bodyPr>
          <a:lstStyle/>
          <a:p>
            <a:pPr>
              <a:lnSpc>
                <a:spcPts val="5500"/>
              </a:lnSpc>
            </a:pPr>
            <a:r>
              <a:rPr kumimoji="1" lang="zh-CN" altLang="en-US" dirty="0">
                <a:ea typeface="微软雅黑 Bold"/>
              </a:rPr>
              <a:t>语言表征学习从古至今</a:t>
            </a:r>
          </a:p>
        </p:txBody>
      </p:sp>
      <p:pic>
        <p:nvPicPr>
          <p:cNvPr id="3" name="图片 2" descr="中文标识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" y="174140"/>
            <a:ext cx="3168778" cy="765661"/>
          </a:xfrm>
          <a:prstGeom prst="rect">
            <a:avLst/>
          </a:prstGeom>
        </p:spPr>
      </p:pic>
      <p:pic>
        <p:nvPicPr>
          <p:cNvPr id="5" name="图片 4" descr="平安城科log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69" y="224851"/>
            <a:ext cx="1854199" cy="9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3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3376E1-476B-4BAA-9642-3E33AED10B62}"/>
              </a:ext>
            </a:extLst>
          </p:cNvPr>
          <p:cNvSpPr/>
          <p:nvPr/>
        </p:nvSpPr>
        <p:spPr>
          <a:xfrm>
            <a:off x="5945102" y="4677592"/>
            <a:ext cx="4092353" cy="7180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4518A00-EA3B-4877-82E4-927418A8644D}"/>
              </a:ext>
            </a:extLst>
          </p:cNvPr>
          <p:cNvSpPr/>
          <p:nvPr/>
        </p:nvSpPr>
        <p:spPr>
          <a:xfrm>
            <a:off x="9488964" y="2727927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33B6925-7829-4CAE-9A82-3979F9A0BF6A}"/>
              </a:ext>
            </a:extLst>
          </p:cNvPr>
          <p:cNvSpPr txBox="1"/>
          <p:nvPr/>
        </p:nvSpPr>
        <p:spPr>
          <a:xfrm rot="5400000">
            <a:off x="9485266" y="2772895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66B81CF-E164-4C34-A91F-8DCA7A6A3F63}"/>
              </a:ext>
            </a:extLst>
          </p:cNvPr>
          <p:cNvSpPr/>
          <p:nvPr/>
        </p:nvSpPr>
        <p:spPr>
          <a:xfrm>
            <a:off x="8564179" y="2711024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06EC97A-D035-49E6-AFC8-63B13455736B}"/>
              </a:ext>
            </a:extLst>
          </p:cNvPr>
          <p:cNvSpPr txBox="1"/>
          <p:nvPr/>
        </p:nvSpPr>
        <p:spPr>
          <a:xfrm rot="5400000">
            <a:off x="8560481" y="2755991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270F338-4DB3-4989-B374-E6F9A7585C87}"/>
              </a:ext>
            </a:extLst>
          </p:cNvPr>
          <p:cNvSpPr/>
          <p:nvPr/>
        </p:nvSpPr>
        <p:spPr>
          <a:xfrm>
            <a:off x="7634288" y="2730156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FD6142-FBD8-4F03-A73A-6B4AFE00F2AD}"/>
              </a:ext>
            </a:extLst>
          </p:cNvPr>
          <p:cNvSpPr txBox="1"/>
          <p:nvPr/>
        </p:nvSpPr>
        <p:spPr>
          <a:xfrm rot="5400000">
            <a:off x="7630590" y="2775124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563970-A715-4147-A1BA-98B5E32A5861}"/>
              </a:ext>
            </a:extLst>
          </p:cNvPr>
          <p:cNvSpPr/>
          <p:nvPr/>
        </p:nvSpPr>
        <p:spPr>
          <a:xfrm>
            <a:off x="6707379" y="2742424"/>
            <a:ext cx="422062" cy="1084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837334" y="2965490"/>
            <a:ext cx="3794466" cy="140695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1170344" y="3343901"/>
            <a:ext cx="436445" cy="5727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2076883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624090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1387125" y="3943573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986718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2533924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917817" y="3343900"/>
            <a:ext cx="439742" cy="572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3465024" y="368797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1681488" y="5763076"/>
            <a:ext cx="245827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Hard to parallel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1606073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2515908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3447007" y="3577269"/>
            <a:ext cx="452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1179262" y="4684742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2085801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995635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926734" y="4684740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808558" y="476745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58" y="4767456"/>
                <a:ext cx="676092" cy="441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885689" y="477446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689" y="4774463"/>
                <a:ext cx="676092" cy="441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1975854" y="479274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854" y="4792742"/>
                <a:ext cx="676092" cy="441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1087080" y="475021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080" y="4750217"/>
                <a:ext cx="676092" cy="441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1178367" y="2073449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2084905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994740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925839" y="2073448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807663" y="215616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63" y="2156164"/>
                <a:ext cx="676092" cy="441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884794" y="216317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94" y="2163171"/>
                <a:ext cx="676092" cy="441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1974959" y="218144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59" y="2181449"/>
                <a:ext cx="676092" cy="441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1086185" y="2138925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85" y="2138925"/>
                <a:ext cx="676092" cy="441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645700" y="5277909"/>
            <a:ext cx="2272116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Previous layer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653723" y="1598328"/>
            <a:ext cx="2272116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Next layer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2295552" y="3943573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3213080" y="392571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4148805" y="392571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1386400" y="262058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2294827" y="2620588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3212355" y="2602732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4148080" y="2602732"/>
            <a:ext cx="0" cy="74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6723812" y="4719817"/>
            <a:ext cx="436445" cy="5727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7630351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8540186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9471285" y="4719816"/>
            <a:ext cx="439742" cy="5727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9353109" y="480253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09" y="4802532"/>
                <a:ext cx="676092" cy="441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8430239" y="480953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39" y="4809539"/>
                <a:ext cx="676092" cy="441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7520404" y="4827818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404" y="4827818"/>
                <a:ext cx="676092" cy="4415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6631631" y="478529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31" y="4785293"/>
                <a:ext cx="676092" cy="4415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5987498" y="3833288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6875617" y="3833288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7828877" y="3820424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8760056" y="3824551"/>
            <a:ext cx="1892667" cy="780997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6830550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7736867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8690855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9622634" y="3555029"/>
            <a:ext cx="170167" cy="170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88657CB7-33EB-4A8E-BC32-9851E6487C32}"/>
              </a:ext>
            </a:extLst>
          </p:cNvPr>
          <p:cNvSpPr/>
          <p:nvPr/>
        </p:nvSpPr>
        <p:spPr>
          <a:xfrm>
            <a:off x="6830550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23D39421-71E4-41B5-B666-8542A584D880}"/>
              </a:ext>
            </a:extLst>
          </p:cNvPr>
          <p:cNvSpPr/>
          <p:nvPr/>
        </p:nvSpPr>
        <p:spPr>
          <a:xfrm>
            <a:off x="7736867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C46C5658-3517-4E7B-B09C-B6AF4A79171E}"/>
              </a:ext>
            </a:extLst>
          </p:cNvPr>
          <p:cNvSpPr/>
          <p:nvPr/>
        </p:nvSpPr>
        <p:spPr>
          <a:xfrm>
            <a:off x="8690855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430FA8C3-3B93-4CA7-9594-6AED53650A4D}"/>
              </a:ext>
            </a:extLst>
          </p:cNvPr>
          <p:cNvSpPr/>
          <p:nvPr/>
        </p:nvSpPr>
        <p:spPr>
          <a:xfrm>
            <a:off x="9622634" y="3290584"/>
            <a:ext cx="170167" cy="170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6902068" y="5810107"/>
            <a:ext cx="2720567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(CNN can parallel)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3D5984-22EC-4224-970D-48B623D68FEE}"/>
              </a:ext>
            </a:extLst>
          </p:cNvPr>
          <p:cNvSpPr txBox="1"/>
          <p:nvPr/>
        </p:nvSpPr>
        <p:spPr>
          <a:xfrm rot="5400000">
            <a:off x="6703681" y="2787392"/>
            <a:ext cx="586059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32237"/>
            <a:r>
              <a:rPr lang="en-US" altLang="zh-TW" sz="2269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269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/>
              <p:nvPr/>
            </p:nvSpPr>
            <p:spPr>
              <a:xfrm>
                <a:off x="6631914" y="235319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4" y="2353196"/>
                <a:ext cx="676092" cy="4415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/>
              <p:nvPr/>
            </p:nvSpPr>
            <p:spPr>
              <a:xfrm>
                <a:off x="7541965" y="233231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965" y="2332316"/>
                <a:ext cx="676092" cy="4415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/>
              <p:nvPr/>
            </p:nvSpPr>
            <p:spPr>
              <a:xfrm>
                <a:off x="8473583" y="233231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583" y="2332316"/>
                <a:ext cx="676092" cy="4415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/>
              <p:nvPr/>
            </p:nvSpPr>
            <p:spPr>
              <a:xfrm>
                <a:off x="9383498" y="233063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23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26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26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98" y="2330631"/>
                <a:ext cx="676092" cy="4415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677B03E9-2247-4263-BD36-06BA93D7B7BA}"/>
              </a:ext>
            </a:extLst>
          </p:cNvPr>
          <p:cNvSpPr/>
          <p:nvPr/>
        </p:nvSpPr>
        <p:spPr>
          <a:xfrm>
            <a:off x="6878908" y="1477363"/>
            <a:ext cx="1892667" cy="780997"/>
          </a:xfrm>
          <a:prstGeom prst="triangl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2237"/>
            <a:endParaRPr lang="zh-TW" altLang="en-US" sz="1702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594634D-6AA2-48A3-A72E-600716CAD40C}"/>
              </a:ext>
            </a:extLst>
          </p:cNvPr>
          <p:cNvSpPr txBox="1"/>
          <p:nvPr/>
        </p:nvSpPr>
        <p:spPr>
          <a:xfrm>
            <a:off x="6147204" y="396623"/>
            <a:ext cx="3763822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2237"/>
            <a:r>
              <a:rPr lang="en-US" altLang="zh-TW" sz="2647" dirty="0">
                <a:solidFill>
                  <a:prstClr val="black"/>
                </a:solidFill>
                <a:latin typeface="Calibri" panose="020F0502020204030204"/>
              </a:rPr>
              <a:t>Filters in higher layer can consider longer sequence </a:t>
            </a:r>
            <a:endParaRPr lang="zh-TW" altLang="en-US" sz="264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F0672C8F-6E67-4A08-BFCD-4A4A55CAD2C0}"/>
              </a:ext>
            </a:extLst>
          </p:cNvPr>
          <p:cNvSpPr txBox="1"/>
          <p:nvPr/>
        </p:nvSpPr>
        <p:spPr>
          <a:xfrm>
            <a:off x="6289865" y="5416990"/>
            <a:ext cx="3951584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237"/>
            <a:r>
              <a:rPr lang="en-US" altLang="zh-TW" sz="2647" dirty="0">
                <a:solidFill>
                  <a:srgbClr val="FF0000"/>
                </a:solidFill>
                <a:latin typeface="Calibri" panose="020F0502020204030204"/>
              </a:rPr>
              <a:t>Using CNN to replace RNN</a:t>
            </a:r>
            <a:endParaRPr lang="zh-TW" altLang="en-US" sz="2647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57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6" grpId="0" animBg="1"/>
      <p:bldP spid="77" grpId="0"/>
      <p:bldP spid="67" grpId="0" animBg="1"/>
      <p:bldP spid="75" grpId="0"/>
      <p:bldP spid="64" grpId="0" animBg="1"/>
      <p:bldP spid="65" grpId="0"/>
      <p:bldP spid="3" grpId="0" animBg="1"/>
      <p:bldP spid="86" grpId="0" animBg="1"/>
      <p:bldP spid="87" grpId="0" animBg="1"/>
      <p:bldP spid="88" grpId="0" animBg="1"/>
      <p:bldP spid="89" grpId="0" animBg="1"/>
      <p:bldP spid="94" grpId="0" animBg="1"/>
      <p:bldP spid="95" grpId="0" animBg="1"/>
      <p:bldP spid="96" grpId="0" animBg="1"/>
      <p:bldP spid="97" grpId="0" animBg="1"/>
      <p:bldP spid="102" grpId="0"/>
      <p:bldP spid="6" grpId="0"/>
      <p:bldP spid="98" grpId="0"/>
      <p:bldP spid="101" grpId="0"/>
      <p:bldP spid="103" grpId="0"/>
      <p:bldP spid="104" grpId="0"/>
      <p:bldP spid="105" grpId="0" animBg="1"/>
      <p:bldP spid="1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Seq2Seq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9534" y="1052040"/>
            <a:ext cx="41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使用两个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Enocder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1562252"/>
            <a:ext cx="10088423" cy="36178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3474867" y="5180144"/>
            <a:ext cx="45723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问题：定长的</a:t>
            </a:r>
            <a:r>
              <a:rPr lang="en-US" altLang="zh-CN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 </a:t>
            </a:r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向量。。。</a:t>
            </a:r>
            <a:endParaRPr lang="zh-CN" altLang="en-US" sz="2400" dirty="0">
              <a:ln w="0"/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79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自回归语言模型</a:t>
            </a:r>
            <a:endParaRPr kumimoji="1" lang="en-US" altLang="zh-CN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4AD2EF-F6B4-B744-A24D-C0A82E96990F}"/>
              </a:ext>
            </a:extLst>
          </p:cNvPr>
          <p:cNvSpPr/>
          <p:nvPr/>
        </p:nvSpPr>
        <p:spPr>
          <a:xfrm>
            <a:off x="499534" y="906830"/>
            <a:ext cx="9030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C7714"/>
                </a:solidFill>
              </a:rPr>
              <a:t>["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1", "</a:t>
            </a:r>
            <a:r>
              <a:rPr lang="zh-CN" altLang="en-US" dirty="0">
                <a:solidFill>
                  <a:srgbClr val="FC7714"/>
                </a:solidFill>
              </a:rPr>
              <a:t>今天</a:t>
            </a:r>
            <a:r>
              <a:rPr lang="en-US" altLang="zh-CN" dirty="0">
                <a:solidFill>
                  <a:srgbClr val="FC7714"/>
                </a:solidFill>
              </a:rPr>
              <a:t>2", "</a:t>
            </a:r>
            <a:r>
              <a:rPr lang="zh-CN" altLang="en-US" dirty="0">
                <a:solidFill>
                  <a:srgbClr val="FC7714"/>
                </a:solidFill>
              </a:rPr>
              <a:t>很</a:t>
            </a:r>
            <a:r>
              <a:rPr lang="en-US" altLang="zh-CN" dirty="0">
                <a:solidFill>
                  <a:srgbClr val="FC7714"/>
                </a:solidFill>
              </a:rPr>
              <a:t>3", “&lt;</a:t>
            </a:r>
            <a:r>
              <a:rPr lang="zh-CN" altLang="en-US" dirty="0">
                <a:solidFill>
                  <a:srgbClr val="FC7714"/>
                </a:solidFill>
              </a:rPr>
              <a:t>逗号</a:t>
            </a:r>
            <a:r>
              <a:rPr lang="en-US" altLang="zh-CN" dirty="0">
                <a:solidFill>
                  <a:srgbClr val="FC7714"/>
                </a:solidFill>
              </a:rPr>
              <a:t>&gt;5”, “</a:t>
            </a:r>
            <a:r>
              <a:rPr lang="zh-CN" altLang="en-US" dirty="0">
                <a:solidFill>
                  <a:srgbClr val="FC7714"/>
                </a:solidFill>
              </a:rPr>
              <a:t>因为</a:t>
            </a:r>
            <a:r>
              <a:rPr lang="en-US" altLang="zh-CN" dirty="0">
                <a:solidFill>
                  <a:srgbClr val="FC7714"/>
                </a:solidFill>
              </a:rPr>
              <a:t>6”, “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7”, “</a:t>
            </a:r>
            <a:r>
              <a:rPr lang="zh-CN" altLang="en-US" dirty="0">
                <a:solidFill>
                  <a:srgbClr val="FC7714"/>
                </a:solidFill>
              </a:rPr>
              <a:t>中</a:t>
            </a:r>
            <a:r>
              <a:rPr lang="en-US" altLang="zh-CN" dirty="0">
                <a:solidFill>
                  <a:srgbClr val="FC7714"/>
                </a:solidFill>
              </a:rPr>
              <a:t>8”, “</a:t>
            </a:r>
            <a:r>
              <a:rPr lang="zh-CN" altLang="en-US" dirty="0">
                <a:solidFill>
                  <a:srgbClr val="FC7714"/>
                </a:solidFill>
              </a:rPr>
              <a:t>了</a:t>
            </a:r>
            <a:r>
              <a:rPr lang="en-US" altLang="zh-CN" dirty="0">
                <a:solidFill>
                  <a:srgbClr val="FC7714"/>
                </a:solidFill>
              </a:rPr>
              <a:t>9”, “</a:t>
            </a:r>
            <a:r>
              <a:rPr lang="zh-CN" altLang="en-US" dirty="0">
                <a:solidFill>
                  <a:srgbClr val="FC7714"/>
                </a:solidFill>
              </a:rPr>
              <a:t>彩票</a:t>
            </a:r>
            <a:r>
              <a:rPr lang="en-US" altLang="zh-CN" dirty="0">
                <a:solidFill>
                  <a:srgbClr val="FC7714"/>
                </a:solidFill>
              </a:rPr>
              <a:t>10”]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BA4AFF-49B3-C44B-A187-924C40BBC35C}"/>
              </a:ext>
            </a:extLst>
          </p:cNvPr>
          <p:cNvSpPr/>
          <p:nvPr/>
        </p:nvSpPr>
        <p:spPr>
          <a:xfrm>
            <a:off x="499534" y="1678809"/>
            <a:ext cx="2989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62626"/>
                </a:solidFill>
              </a:rPr>
              <a:t>["</a:t>
            </a:r>
            <a:r>
              <a:rPr lang="zh-CN" altLang="en-US" dirty="0">
                <a:solidFill>
                  <a:srgbClr val="262626"/>
                </a:solidFill>
              </a:rPr>
              <a:t>我</a:t>
            </a:r>
            <a:r>
              <a:rPr lang="en-US" altLang="zh-CN" dirty="0">
                <a:solidFill>
                  <a:srgbClr val="262626"/>
                </a:solidFill>
              </a:rPr>
              <a:t>", "</a:t>
            </a:r>
            <a:r>
              <a:rPr lang="zh-CN" altLang="en-US" dirty="0">
                <a:solidFill>
                  <a:srgbClr val="262626"/>
                </a:solidFill>
              </a:rPr>
              <a:t>今天</a:t>
            </a:r>
            <a:r>
              <a:rPr lang="en-US" altLang="zh-CN" dirty="0">
                <a:solidFill>
                  <a:srgbClr val="262626"/>
                </a:solidFill>
              </a:rPr>
              <a:t>", "</a:t>
            </a:r>
            <a:r>
              <a:rPr lang="zh-CN" altLang="en-US" dirty="0">
                <a:solidFill>
                  <a:srgbClr val="262626"/>
                </a:solidFill>
              </a:rPr>
              <a:t>很</a:t>
            </a:r>
            <a:r>
              <a:rPr lang="en-US" altLang="zh-CN" dirty="0">
                <a:solidFill>
                  <a:srgbClr val="262626"/>
                </a:solidFill>
              </a:rPr>
              <a:t>"] → "</a:t>
            </a:r>
            <a:r>
              <a:rPr lang="zh-CN" altLang="en-US" dirty="0">
                <a:solidFill>
                  <a:srgbClr val="262626"/>
                </a:solidFill>
              </a:rPr>
              <a:t>开心</a:t>
            </a:r>
            <a:r>
              <a:rPr lang="en-US" altLang="zh-CN" dirty="0">
                <a:solidFill>
                  <a:srgbClr val="262626"/>
                </a:solidFill>
              </a:rPr>
              <a:t>"</a:t>
            </a:r>
            <a:endParaRPr lang="zh-CN" altLang="en-US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0D6C3C0-1F2A-154F-94E1-3748196A2353}"/>
              </a:ext>
            </a:extLst>
          </p:cNvPr>
          <p:cNvSpPr/>
          <p:nvPr/>
        </p:nvSpPr>
        <p:spPr>
          <a:xfrm>
            <a:off x="1278243" y="1392101"/>
            <a:ext cx="1432502" cy="2867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3FD7E6-F6DB-2B40-BDE4-74E7827EA4EC}"/>
              </a:ext>
            </a:extLst>
          </p:cNvPr>
          <p:cNvSpPr/>
          <p:nvPr/>
        </p:nvSpPr>
        <p:spPr>
          <a:xfrm>
            <a:off x="3489455" y="1678809"/>
            <a:ext cx="5264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62626"/>
                </a:solidFill>
              </a:rPr>
              <a:t>["</a:t>
            </a:r>
            <a:r>
              <a:rPr lang="zh-CN" altLang="en-US" dirty="0">
                <a:solidFill>
                  <a:srgbClr val="262626"/>
                </a:solidFill>
              </a:rPr>
              <a:t>彩票</a:t>
            </a:r>
            <a:r>
              <a:rPr lang="en-US" altLang="zh-CN" dirty="0">
                <a:solidFill>
                  <a:srgbClr val="262626"/>
                </a:solidFill>
              </a:rPr>
              <a:t>", "</a:t>
            </a:r>
            <a:r>
              <a:rPr lang="zh-CN" altLang="en-US" dirty="0">
                <a:solidFill>
                  <a:srgbClr val="262626"/>
                </a:solidFill>
              </a:rPr>
              <a:t>了</a:t>
            </a:r>
            <a:r>
              <a:rPr lang="en-US" altLang="zh-CN" dirty="0">
                <a:solidFill>
                  <a:srgbClr val="262626"/>
                </a:solidFill>
              </a:rPr>
              <a:t>", "</a:t>
            </a:r>
            <a:r>
              <a:rPr lang="zh-CN" altLang="en-US" dirty="0">
                <a:solidFill>
                  <a:srgbClr val="262626"/>
                </a:solidFill>
              </a:rPr>
              <a:t>中</a:t>
            </a:r>
            <a:r>
              <a:rPr lang="en-US" altLang="zh-CN" dirty="0">
                <a:solidFill>
                  <a:srgbClr val="262626"/>
                </a:solidFill>
              </a:rPr>
              <a:t>", "</a:t>
            </a:r>
            <a:r>
              <a:rPr lang="zh-CN" altLang="en-US" dirty="0">
                <a:solidFill>
                  <a:srgbClr val="262626"/>
                </a:solidFill>
              </a:rPr>
              <a:t>我</a:t>
            </a:r>
            <a:r>
              <a:rPr lang="en-US" altLang="zh-CN" dirty="0">
                <a:solidFill>
                  <a:srgbClr val="262626"/>
                </a:solidFill>
              </a:rPr>
              <a:t>", "</a:t>
            </a:r>
            <a:r>
              <a:rPr lang="zh-CN" altLang="en-US" dirty="0">
                <a:solidFill>
                  <a:srgbClr val="262626"/>
                </a:solidFill>
              </a:rPr>
              <a:t>因为</a:t>
            </a:r>
            <a:r>
              <a:rPr lang="en-US" altLang="zh-CN" dirty="0">
                <a:solidFill>
                  <a:srgbClr val="262626"/>
                </a:solidFill>
              </a:rPr>
              <a:t>", "&lt;</a:t>
            </a:r>
            <a:r>
              <a:rPr lang="zh-CN" altLang="en-US" dirty="0">
                <a:solidFill>
                  <a:srgbClr val="262626"/>
                </a:solidFill>
              </a:rPr>
              <a:t>逗号</a:t>
            </a:r>
            <a:r>
              <a:rPr lang="en-US" altLang="zh-CN" dirty="0">
                <a:solidFill>
                  <a:srgbClr val="262626"/>
                </a:solidFill>
              </a:rPr>
              <a:t>&gt;"] → "</a:t>
            </a:r>
            <a:r>
              <a:rPr lang="zh-CN" altLang="en-US" dirty="0">
                <a:solidFill>
                  <a:srgbClr val="262626"/>
                </a:solidFill>
              </a:rPr>
              <a:t>开心</a:t>
            </a:r>
            <a:r>
              <a:rPr lang="en-US" altLang="zh-CN" dirty="0">
                <a:solidFill>
                  <a:srgbClr val="262626"/>
                </a:solidFill>
              </a:rPr>
              <a:t>"</a:t>
            </a:r>
            <a:endParaRPr lang="zh-CN" altLang="en-US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980AFD4-CB6B-DB4F-9382-3FAED79B4F92}"/>
              </a:ext>
            </a:extLst>
          </p:cNvPr>
          <p:cNvSpPr/>
          <p:nvPr/>
        </p:nvSpPr>
        <p:spPr>
          <a:xfrm rot="10800000">
            <a:off x="5157046" y="1392101"/>
            <a:ext cx="2168313" cy="2867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8BFF94-06CE-B542-BBBF-B538E6D060E4}"/>
              </a:ext>
            </a:extLst>
          </p:cNvPr>
          <p:cNvSpPr/>
          <p:nvPr/>
        </p:nvSpPr>
        <p:spPr>
          <a:xfrm>
            <a:off x="499534" y="2136768"/>
            <a:ext cx="8254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因为</a:t>
            </a:r>
            <a:r>
              <a:rPr lang="zh-CN" altLang="en-US" b="1" dirty="0">
                <a:solidFill>
                  <a:srgbClr val="F5222D"/>
                </a:solidFill>
              </a:rPr>
              <a:t>目标词总是语境的下一个词</a:t>
            </a:r>
            <a:r>
              <a:rPr lang="zh-CN" altLang="en-US" dirty="0"/>
              <a:t>，所以我们</a:t>
            </a:r>
            <a:r>
              <a:rPr lang="zh-CN" altLang="en-US" b="1" dirty="0">
                <a:solidFill>
                  <a:srgbClr val="F5222D"/>
                </a:solidFill>
              </a:rPr>
              <a:t>并不需要输入目标词的位置信息</a:t>
            </a:r>
            <a:r>
              <a:rPr lang="zh-CN" altLang="en-US" dirty="0">
                <a:solidFill>
                  <a:srgbClr val="F5222D"/>
                </a:solidFill>
              </a:rPr>
              <a:t>。而</a:t>
            </a:r>
            <a:r>
              <a:rPr lang="zh-CN" altLang="en-US" b="1" dirty="0">
                <a:solidFill>
                  <a:srgbClr val="F5222D"/>
                </a:solidFill>
              </a:rPr>
              <a:t>词的相对位置决定了词的输入顺序，所以词的位置也不再需要输入了。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DF6795-E13A-BD40-8434-DE6BAF5421D5}"/>
              </a:ext>
            </a:extLst>
          </p:cNvPr>
          <p:cNvSpPr/>
          <p:nvPr/>
        </p:nvSpPr>
        <p:spPr>
          <a:xfrm>
            <a:off x="499534" y="2961588"/>
            <a:ext cx="79840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i="1" u="sng" dirty="0">
                <a:solidFill>
                  <a:srgbClr val="F5222D"/>
                </a:solidFill>
              </a:rPr>
              <a:t>自回归语言模型也是自然语言生成的标准方案</a:t>
            </a:r>
            <a:r>
              <a:rPr lang="zh-CN" altLang="en-US" u="sng" dirty="0">
                <a:solidFill>
                  <a:srgbClr val="262626"/>
                </a:solidFill>
              </a:rPr>
              <a:t> </a:t>
            </a:r>
            <a:endParaRPr lang="en-US" altLang="zh-CN" u="sng" dirty="0">
              <a:solidFill>
                <a:srgbClr val="262626"/>
              </a:solidFill>
            </a:endParaRPr>
          </a:p>
          <a:p>
            <a:pPr algn="just"/>
            <a:endParaRPr lang="zh-CN" altLang="en-US" dirty="0">
              <a:solidFill>
                <a:srgbClr val="26262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62626"/>
                </a:solidFill>
              </a:rPr>
              <a:t>一个句子的生成可以转化成以前面的片段为语境，预测下一个词的任务</a:t>
            </a:r>
            <a:endParaRPr lang="en-US" altLang="zh-CN" dirty="0">
              <a:solidFill>
                <a:srgbClr val="262626"/>
              </a:solidFill>
            </a:endParaRPr>
          </a:p>
          <a:p>
            <a:pPr algn="just"/>
            <a:endParaRPr lang="en-US" altLang="zh-CN" dirty="0">
              <a:solidFill>
                <a:srgbClr val="26262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5222D"/>
                </a:solidFill>
              </a:rPr>
              <a:t>新预测的词可以拼到已经生成的片段，作为预测下一个词所依据的语境</a:t>
            </a:r>
            <a:endParaRPr lang="en-US" altLang="zh-CN" b="1" dirty="0">
              <a:solidFill>
                <a:srgbClr val="F5222D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6262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62626"/>
                </a:solidFill>
              </a:rPr>
              <a:t>由于</a:t>
            </a:r>
            <a:r>
              <a:rPr lang="zh-CN" altLang="en-US" b="1" dirty="0">
                <a:solidFill>
                  <a:srgbClr val="F5222D"/>
                </a:solidFill>
              </a:rPr>
              <a:t>可以对语境进行建模</a:t>
            </a:r>
            <a:r>
              <a:rPr lang="zh-CN" altLang="en-US" dirty="0">
                <a:solidFill>
                  <a:srgbClr val="262626"/>
                </a:solidFill>
              </a:rPr>
              <a:t>，预训练词表征便可以从语境无关的词向量变成</a:t>
            </a:r>
            <a:r>
              <a:rPr lang="zh-CN" altLang="en-US" b="1" dirty="0">
                <a:solidFill>
                  <a:srgbClr val="F5222D"/>
                </a:solidFill>
              </a:rPr>
              <a:t>基于语境的词表征 </a:t>
            </a:r>
            <a:r>
              <a:rPr lang="en-US" altLang="zh-CN" b="1" dirty="0">
                <a:solidFill>
                  <a:srgbClr val="F5222D"/>
                </a:solidFill>
              </a:rPr>
              <a:t>(</a:t>
            </a:r>
            <a:r>
              <a:rPr lang="en" altLang="zh-CN" b="1" dirty="0">
                <a:solidFill>
                  <a:srgbClr val="F5222D"/>
                </a:solidFill>
              </a:rPr>
              <a:t>Contextual Representation)</a:t>
            </a:r>
            <a:r>
              <a:rPr lang="zh-CN" altLang="en" dirty="0">
                <a:solidFill>
                  <a:srgbClr val="262626"/>
                </a:solidFill>
              </a:rPr>
              <a:t>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6262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62626"/>
                </a:solidFill>
              </a:rPr>
              <a:t>但</a:t>
            </a:r>
            <a:r>
              <a:rPr lang="zh-CN" altLang="en-US" b="1" dirty="0">
                <a:solidFill>
                  <a:srgbClr val="F5222D"/>
                </a:solidFill>
              </a:rPr>
              <a:t>这种语境建模方式只使用了目标词左边 </a:t>
            </a:r>
            <a:r>
              <a:rPr lang="en-US" altLang="zh-CN" b="1" dirty="0">
                <a:solidFill>
                  <a:srgbClr val="F5222D"/>
                </a:solidFill>
              </a:rPr>
              <a:t>(</a:t>
            </a:r>
            <a:r>
              <a:rPr lang="zh-CN" altLang="en-US" b="1" dirty="0">
                <a:solidFill>
                  <a:srgbClr val="F5222D"/>
                </a:solidFill>
              </a:rPr>
              <a:t>右边</a:t>
            </a:r>
            <a:r>
              <a:rPr lang="en-US" altLang="zh-CN" b="1" dirty="0">
                <a:solidFill>
                  <a:srgbClr val="F5222D"/>
                </a:solidFill>
              </a:rPr>
              <a:t>) </a:t>
            </a:r>
            <a:r>
              <a:rPr lang="zh-CN" altLang="en-US" b="1" dirty="0">
                <a:solidFill>
                  <a:srgbClr val="F5222D"/>
                </a:solidFill>
              </a:rPr>
              <a:t>单方向的所有词，所以预测任务仍然会存在歧义</a:t>
            </a:r>
            <a:r>
              <a:rPr lang="zh-CN" altLang="en-US" dirty="0">
                <a:solidFill>
                  <a:srgbClr val="262626"/>
                </a:solidFill>
              </a:rPr>
              <a:t>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26262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6555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4543" y="1546654"/>
            <a:ext cx="83172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双向语境的建模困难主要源于循环神经网络单向、顺序的计算方式。除了限制依赖关系的方向之外，这种计算方式也限制了循环神经网络能建模的最大依赖距离。例如：</a:t>
            </a:r>
            <a:r>
              <a:rPr lang="en-US" altLang="zh-CN"/>
              <a:t>x{1} </a:t>
            </a:r>
            <a:r>
              <a:rPr lang="zh-CN" altLang="en-US"/>
              <a:t>和 </a:t>
            </a:r>
            <a:r>
              <a:rPr lang="en-US" altLang="zh-CN"/>
              <a:t>x{300} </a:t>
            </a:r>
            <a:r>
              <a:rPr lang="zh-CN" altLang="en-US"/>
              <a:t>的间依赖关系需要通过重复计算 </a:t>
            </a:r>
            <a:r>
              <a:rPr lang="en-US" altLang="zh-CN"/>
              <a:t>300 </a:t>
            </a:r>
            <a:r>
              <a:rPr lang="zh-CN" altLang="en-US"/>
              <a:t>次 才能求得。而由于循环神经网络中存在矩阵乘法，在计算 </a:t>
            </a:r>
            <a:r>
              <a:rPr lang="en-US" altLang="zh-CN"/>
              <a:t>x{300} </a:t>
            </a:r>
            <a:r>
              <a:rPr lang="zh-CN" altLang="en-US"/>
              <a:t>时 </a:t>
            </a:r>
            <a:r>
              <a:rPr lang="en-US" altLang="zh-CN"/>
              <a:t>x{1} </a:t>
            </a:r>
            <a:r>
              <a:rPr lang="zh-CN" altLang="en-US"/>
              <a:t>的信息被相同的矩阵乘了 </a:t>
            </a:r>
            <a:r>
              <a:rPr lang="en-US" altLang="zh-CN"/>
              <a:t>300 </a:t>
            </a:r>
            <a:r>
              <a:rPr lang="zh-CN" altLang="en-US"/>
              <a:t>次。由于矩阵 </a:t>
            </a:r>
            <a:r>
              <a:rPr lang="en-US" altLang="zh-CN"/>
              <a:t>W{h} </a:t>
            </a:r>
            <a:r>
              <a:rPr lang="zh-CN" altLang="en-US"/>
              <a:t>的模不同，会导致信息的爆炸 </a:t>
            </a:r>
            <a:r>
              <a:rPr lang="en-US" altLang="zh-CN"/>
              <a:t>(|W{h}|&gt;1) </a:t>
            </a:r>
            <a:r>
              <a:rPr lang="zh-CN" altLang="en-US"/>
              <a:t>或者消失 </a:t>
            </a:r>
            <a:r>
              <a:rPr lang="en-US" altLang="zh-CN"/>
              <a:t>(|W{h}|&lt;1)</a:t>
            </a:r>
            <a:r>
              <a:rPr lang="zh-CN" altLang="en-US"/>
              <a:t>等问题。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我们既要取得双向依赖建模，又要让长距离的依赖中间间隔的计算操作尽可能的少</a:t>
            </a:r>
            <a:r>
              <a:rPr lang="zh-CN" altLang="en-US"/>
              <a:t>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Transformer </a:t>
            </a:r>
            <a:r>
              <a:rPr lang="zh-CN" altLang="en-US"/>
              <a:t>的提出实现了这两个目的。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层归一化 </a:t>
            </a:r>
            <a:r>
              <a:rPr lang="en-US" altLang="zh-CN"/>
              <a:t>(Layer Normalization)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多注意力算子 </a:t>
            </a:r>
            <a:r>
              <a:rPr lang="en-US" altLang="zh-CN" b="1">
                <a:solidFill>
                  <a:srgbClr val="FF6600"/>
                </a:solidFill>
              </a:rPr>
              <a:t>(Multi-Head Self-Attention) </a:t>
            </a:r>
          </a:p>
        </p:txBody>
      </p:sp>
    </p:spTree>
    <p:extLst>
      <p:ext uri="{BB962C8B-B14F-4D97-AF65-F5344CB8AC3E}">
        <p14:creationId xmlns:p14="http://schemas.microsoft.com/office/powerpoint/2010/main" val="21946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614538" y="2965490"/>
            <a:ext cx="3794466" cy="14069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947548" y="3343901"/>
            <a:ext cx="436445" cy="572718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854087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2401294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2164329" y="3943573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3763922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3311128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4695021" y="3343900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4242228" y="368797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2383277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3293112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4224211" y="3577269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956466" y="4684742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863005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3772839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4703938" y="468474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4585762" y="476745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762" y="4767456"/>
                <a:ext cx="676092" cy="441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3662893" y="477446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93" y="4774463"/>
                <a:ext cx="676092" cy="441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753058" y="479274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58" y="4792742"/>
                <a:ext cx="676092" cy="441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864284" y="475021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284" y="4750217"/>
                <a:ext cx="676092" cy="441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矩形 10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955571" y="2073449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862109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3771944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4703043" y="2073448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4584867" y="215616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867" y="2156164"/>
                <a:ext cx="676092" cy="441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3661998" y="2163171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98" y="2163171"/>
                <a:ext cx="676092" cy="441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752163" y="2181449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163" y="2181449"/>
                <a:ext cx="676092" cy="441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863389" y="2138925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89" y="2138925"/>
                <a:ext cx="676092" cy="441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3072756" y="3943573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990284" y="392571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4926009" y="392571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2163604" y="262058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3072031" y="2620588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989559" y="2602732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4925284" y="2602732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6078510" y="2984503"/>
            <a:ext cx="3794466" cy="14069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6411520" y="3362913"/>
            <a:ext cx="436445" cy="572718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7318059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6865265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6628301" y="396258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8227893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7775100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9158993" y="3362912"/>
            <a:ext cx="439742" cy="572719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8706199" y="3706991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6847248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7757083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8688182" y="3596282"/>
            <a:ext cx="45279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6420438" y="4703754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7326976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8236811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9167910" y="4703752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9049734" y="4786468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34" y="4786468"/>
                <a:ext cx="676092" cy="441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8126865" y="479347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865" y="4793476"/>
                <a:ext cx="676092" cy="441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7217030" y="4811754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030" y="4811754"/>
                <a:ext cx="676092" cy="4415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6328256" y="4769230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56" y="4769230"/>
                <a:ext cx="676092" cy="4415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矩形 13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6419542" y="2092461"/>
            <a:ext cx="436445" cy="572718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7326081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8235916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9167015" y="2092460"/>
            <a:ext cx="439742" cy="57271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9048839" y="2175176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39" y="2175176"/>
                <a:ext cx="676092" cy="4415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8125969" y="2182183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969" y="2182183"/>
                <a:ext cx="676092" cy="4415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7216135" y="2200462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35" y="2200462"/>
                <a:ext cx="676092" cy="4415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6327361" y="2157937"/>
                <a:ext cx="676092" cy="4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269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61" y="2157937"/>
                <a:ext cx="676092" cy="4415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7536728" y="396258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8454255" y="394473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9389981" y="394473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6627576" y="263960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7536003" y="2639600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8453530" y="262174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9389256" y="2621745"/>
            <a:ext cx="0" cy="741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6070487" y="2969768"/>
            <a:ext cx="3802489" cy="1421687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4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Self-Attention Layer</a:t>
            </a:r>
            <a:endParaRPr kumimoji="0" lang="zh-TW" altLang="en-US" sz="264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6070488" y="940759"/>
                <a:ext cx="4696667" cy="790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zh-TW" altLang="en-US" sz="2269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269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can be parallelly computed. </a:t>
                </a:r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88" y="940759"/>
                <a:ext cx="4696667" cy="790729"/>
              </a:xfrm>
              <a:prstGeom prst="rect">
                <a:avLst/>
              </a:prstGeom>
              <a:blipFill>
                <a:blip r:embed="rId19"/>
                <a:stretch>
                  <a:fillRect l="-1818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/>
              <p:nvPr/>
            </p:nvSpPr>
            <p:spPr>
              <a:xfrm>
                <a:off x="6098233" y="116931"/>
                <a:ext cx="3974908" cy="80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322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269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en-US" altLang="zh-TW" sz="2269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is obtained based on the whole input sequence. </a:t>
                </a:r>
                <a:endParaRPr kumimoji="0" lang="zh-TW" altLang="en-US" sz="22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33" y="116931"/>
                <a:ext cx="3974908" cy="802143"/>
              </a:xfrm>
              <a:prstGeom prst="rect">
                <a:avLst/>
              </a:prstGeom>
              <a:blipFill>
                <a:blip r:embed="rId20"/>
                <a:stretch>
                  <a:fillRect l="-1994" t="-2273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5519457" y="3406576"/>
            <a:ext cx="470092" cy="60083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70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1614538" y="5390086"/>
            <a:ext cx="8481560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322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4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You can try to replace any thing that has been done by RNN with self-attention. </a:t>
            </a:r>
            <a:endParaRPr kumimoji="0" lang="zh-TW" altLang="en-US" sz="264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46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58407" y="4690970"/>
            <a:ext cx="715161" cy="1669208"/>
            <a:chOff x="988440" y="4874027"/>
            <a:chExt cx="715161" cy="1669208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83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95878" y="4690969"/>
            <a:ext cx="715161" cy="1669209"/>
            <a:chOff x="3049476" y="4874026"/>
            <a:chExt cx="715161" cy="1669209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63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233349" y="4705839"/>
            <a:ext cx="715161" cy="1669209"/>
            <a:chOff x="5344903" y="4888896"/>
            <a:chExt cx="715161" cy="1669209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6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70820" y="4722640"/>
            <a:ext cx="715161" cy="1669209"/>
            <a:chOff x="7700853" y="4905697"/>
            <a:chExt cx="715161" cy="1669209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2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171886" y="3612806"/>
            <a:ext cx="1839368" cy="1052823"/>
            <a:chOff x="401919" y="3795863"/>
            <a:chExt cx="1839368" cy="1052823"/>
          </a:xfrm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3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4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86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448098" y="3595876"/>
            <a:ext cx="1839368" cy="1052823"/>
            <a:chOff x="401919" y="3795863"/>
            <a:chExt cx="1839368" cy="1052823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4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5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6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97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692214" y="3606470"/>
            <a:ext cx="1839368" cy="1052823"/>
            <a:chOff x="401919" y="3795863"/>
            <a:chExt cx="1839368" cy="1052823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5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7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08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944918" y="3620058"/>
            <a:ext cx="1839368" cy="1052823"/>
            <a:chOff x="401919" y="3795863"/>
            <a:chExt cx="1839368" cy="1052823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6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8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/>
              <p:nvPr/>
            </p:nvSpPr>
            <p:spPr>
              <a:xfrm>
                <a:off x="8496807" y="477791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9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07" y="4777913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/>
              <p:nvPr/>
            </p:nvSpPr>
            <p:spPr>
              <a:xfrm>
                <a:off x="6249133" y="47668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0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133" y="4766840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/>
              <p:nvPr/>
            </p:nvSpPr>
            <p:spPr>
              <a:xfrm>
                <a:off x="4036878" y="47668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1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78" y="4766840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/>
              <p:nvPr/>
            </p:nvSpPr>
            <p:spPr>
              <a:xfrm>
                <a:off x="1743770" y="475937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2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770" y="4759374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6178543" y="579578"/>
                <a:ext cx="3600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query (to match others)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3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43" y="579578"/>
                <a:ext cx="3600000" cy="830997"/>
              </a:xfrm>
              <a:prstGeom prst="rect">
                <a:avLst/>
              </a:prstGeom>
              <a:blipFill>
                <a:blip r:embed="rId23"/>
                <a:stretch>
                  <a:fillRect l="-508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6176200" y="1610500"/>
                <a:ext cx="360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key (to be matched)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4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00" y="1610500"/>
                <a:ext cx="3600000" cy="461665"/>
              </a:xfrm>
              <a:prstGeom prst="rect">
                <a:avLst/>
              </a:prstGeom>
              <a:blipFill>
                <a:blip r:embed="rId24"/>
                <a:stretch>
                  <a:fillRect l="-50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6157482" y="2542446"/>
                <a:ext cx="44804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information to be extracted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5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82" y="2542446"/>
                <a:ext cx="4480468" cy="461665"/>
              </a:xfrm>
              <a:prstGeom prst="rect">
                <a:avLst/>
              </a:prstGeom>
              <a:blipFill>
                <a:blip r:embed="rId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/>
              <p:nvPr/>
            </p:nvSpPr>
            <p:spPr>
              <a:xfrm>
                <a:off x="2467077" y="5293840"/>
                <a:ext cx="133023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6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077" y="5293840"/>
                <a:ext cx="1330236" cy="381258"/>
              </a:xfrm>
              <a:prstGeom prst="rect">
                <a:avLst/>
              </a:prstGeom>
              <a:blipFill>
                <a:blip r:embed="rId26"/>
                <a:stretch>
                  <a:fillRect l="-2752" r="-1835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7752585" y="1134335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7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85" y="1134335"/>
                <a:ext cx="1485791" cy="381258"/>
              </a:xfrm>
              <a:prstGeom prst="rect">
                <a:avLst/>
              </a:prstGeom>
              <a:blipFill>
                <a:blip r:embed="rId27"/>
                <a:stretch>
                  <a:fillRect l="-4527" t="-1587" r="-1646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7758765" y="2115655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8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765" y="2115655"/>
                <a:ext cx="1497782" cy="381258"/>
              </a:xfrm>
              <a:prstGeom prst="rect">
                <a:avLst/>
              </a:prstGeom>
              <a:blipFill>
                <a:blip r:embed="rId28"/>
                <a:stretch>
                  <a:fillRect l="-4490" t="-1587" r="-1633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7752585" y="3156028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9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85" y="3156028"/>
                <a:ext cx="1487074" cy="381258"/>
              </a:xfrm>
              <a:prstGeom prst="rect">
                <a:avLst/>
              </a:prstGeom>
              <a:blipFill>
                <a:blip r:embed="rId29"/>
                <a:stretch>
                  <a:fillRect l="-2459" t="-1613" r="-123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矩形 229">
            <a:extLst>
              <a:ext uri="{FF2B5EF4-FFF2-40B4-BE49-F238E27FC236}">
                <a16:creationId xmlns:a16="http://schemas.microsoft.com/office/drawing/2014/main" id="{D5509A1C-CA1C-4358-B389-D820AB085286}"/>
              </a:ext>
            </a:extLst>
          </p:cNvPr>
          <p:cNvSpPr/>
          <p:nvPr/>
        </p:nvSpPr>
        <p:spPr>
          <a:xfrm>
            <a:off x="297663" y="58820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https://arxiv.org/abs/1706.03762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31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65CD74E3-BFE0-4E31-90DF-76D666A6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5" y="878896"/>
            <a:ext cx="3106430" cy="2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語音泡泡: 圓角矩形 134">
            <a:extLst>
              <a:ext uri="{FF2B5EF4-FFF2-40B4-BE49-F238E27FC236}">
                <a16:creationId xmlns:a16="http://schemas.microsoft.com/office/drawing/2014/main" id="{9B926BAC-D971-4B01-8115-59365C4B77F0}"/>
              </a:ext>
            </a:extLst>
          </p:cNvPr>
          <p:cNvSpPr/>
          <p:nvPr/>
        </p:nvSpPr>
        <p:spPr>
          <a:xfrm>
            <a:off x="1495397" y="2313869"/>
            <a:ext cx="2365468" cy="943490"/>
          </a:xfrm>
          <a:prstGeom prst="wedgeRoundRectCallout">
            <a:avLst>
              <a:gd name="adj1" fmla="val -49221"/>
              <a:gd name="adj2" fmla="val -92711"/>
              <a:gd name="adj3" fmla="val 1666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Attention is all you need.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7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112" idx="0"/>
            <a:endCxn id="153" idx="4"/>
          </p:cNvCxnSpPr>
          <p:nvPr/>
        </p:nvCxnSpPr>
        <p:spPr>
          <a:xfrm flipH="1" flipV="1">
            <a:off x="1777955" y="258658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056613" y="2565707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279453" y="256480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539811" y="258290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8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33717" y="4672916"/>
            <a:ext cx="715161" cy="1669208"/>
            <a:chOff x="988440" y="4874027"/>
            <a:chExt cx="715161" cy="1669208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91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71188" y="4672915"/>
            <a:ext cx="715161" cy="1669209"/>
            <a:chOff x="3049476" y="4874026"/>
            <a:chExt cx="715161" cy="1669209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96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208659" y="4687785"/>
            <a:ext cx="715161" cy="1669209"/>
            <a:chOff x="5344903" y="4888896"/>
            <a:chExt cx="715161" cy="1669209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00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46130" y="4704586"/>
            <a:ext cx="715161" cy="1669209"/>
            <a:chOff x="7700853" y="4905697"/>
            <a:chExt cx="715161" cy="1669209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05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147196" y="3594752"/>
            <a:ext cx="1839368" cy="1052823"/>
            <a:chOff x="401919" y="3795863"/>
            <a:chExt cx="1839368" cy="105282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19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423408" y="3577822"/>
            <a:ext cx="1839368" cy="1052823"/>
            <a:chOff x="401919" y="3795863"/>
            <a:chExt cx="1839368" cy="1052823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7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9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0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667524" y="3588416"/>
            <a:ext cx="1839368" cy="1052823"/>
            <a:chOff x="401919" y="3795863"/>
            <a:chExt cx="1839368" cy="1052823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8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1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920228" y="3602004"/>
            <a:ext cx="1839368" cy="1052823"/>
            <a:chOff x="401919" y="3795863"/>
            <a:chExt cx="1839368" cy="1052823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9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604263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2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63" y="2037128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687955" y="240658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876861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4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861" y="2037128"/>
                <a:ext cx="565091" cy="385555"/>
              </a:xfrm>
              <a:prstGeom prst="rect">
                <a:avLst/>
              </a:prstGeom>
              <a:blipFill>
                <a:blip r:embed="rId20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985632" y="241505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6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191041" y="242390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7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442001" y="244931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58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113" idx="0"/>
            <a:endCxn id="157" idx="4"/>
          </p:cNvCxnSpPr>
          <p:nvPr/>
        </p:nvCxnSpPr>
        <p:spPr>
          <a:xfrm flipV="1">
            <a:off x="1472681" y="2629310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113" idx="0"/>
            <a:endCxn id="156" idx="4"/>
          </p:cNvCxnSpPr>
          <p:nvPr/>
        </p:nvCxnSpPr>
        <p:spPr>
          <a:xfrm flipV="1">
            <a:off x="1472681" y="2603909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4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113" idx="0"/>
            <a:endCxn id="155" idx="4"/>
          </p:cNvCxnSpPr>
          <p:nvPr/>
        </p:nvCxnSpPr>
        <p:spPr>
          <a:xfrm flipV="1">
            <a:off x="1472681" y="2595051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5832110" y="1149435"/>
                <a:ext cx="2665730" cy="51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5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110" y="1149435"/>
                <a:ext cx="2665730" cy="5190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文字方塊 29">
            <a:extLst>
              <a:ext uri="{FF2B5EF4-FFF2-40B4-BE49-F238E27FC236}">
                <a16:creationId xmlns:a16="http://schemas.microsoft.com/office/drawing/2014/main" id="{7C4A9C8D-99C2-4D35-A5C6-6B65D7749ED2}"/>
              </a:ext>
            </a:extLst>
          </p:cNvPr>
          <p:cNvSpPr txBox="1"/>
          <p:nvPr/>
        </p:nvSpPr>
        <p:spPr>
          <a:xfrm>
            <a:off x="1890784" y="1223422"/>
            <a:ext cx="422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Scaled Dot-Product Attention: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37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113" idx="0"/>
            <a:endCxn id="153" idx="4"/>
          </p:cNvCxnSpPr>
          <p:nvPr/>
        </p:nvCxnSpPr>
        <p:spPr>
          <a:xfrm flipV="1">
            <a:off x="1472681" y="2586584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028059" y="203712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8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59" y="2037128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8383924" y="2053351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9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924" y="2053351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文字方塊 127">
            <a:extLst>
              <a:ext uri="{FF2B5EF4-FFF2-40B4-BE49-F238E27FC236}">
                <a16:creationId xmlns:a16="http://schemas.microsoft.com/office/drawing/2014/main" id="{4A4712A7-D759-4B5D-A555-7DF0F8F92054}"/>
              </a:ext>
            </a:extLst>
          </p:cNvPr>
          <p:cNvSpPr txBox="1"/>
          <p:nvPr/>
        </p:nvSpPr>
        <p:spPr>
          <a:xfrm>
            <a:off x="6213542" y="1817626"/>
            <a:ext cx="231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dot product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1" name="右大括弧 41">
            <a:extLst>
              <a:ext uri="{FF2B5EF4-FFF2-40B4-BE49-F238E27FC236}">
                <a16:creationId xmlns:a16="http://schemas.microsoft.com/office/drawing/2014/main" id="{E8F90F12-6E47-4935-8B18-AA0153234B1D}"/>
              </a:ext>
            </a:extLst>
          </p:cNvPr>
          <p:cNvSpPr/>
          <p:nvPr/>
        </p:nvSpPr>
        <p:spPr>
          <a:xfrm rot="5400000">
            <a:off x="7167491" y="1295090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/>
              <p:nvPr/>
            </p:nvSpPr>
            <p:spPr>
              <a:xfrm>
                <a:off x="6364901" y="413593"/>
                <a:ext cx="415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 is the dim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2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01" y="413593"/>
                <a:ext cx="4154200" cy="461665"/>
              </a:xfrm>
              <a:prstGeom prst="rect">
                <a:avLst/>
              </a:prstGeom>
              <a:blipFill>
                <a:blip r:embed="rId2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直線單箭頭接點 43">
            <a:extLst>
              <a:ext uri="{FF2B5EF4-FFF2-40B4-BE49-F238E27FC236}">
                <a16:creationId xmlns:a16="http://schemas.microsoft.com/office/drawing/2014/main" id="{F874EE06-B9DA-456A-B33F-C4F811FDAA89}"/>
              </a:ext>
            </a:extLst>
          </p:cNvPr>
          <p:cNvCxnSpPr>
            <a:cxnSpLocks/>
          </p:cNvCxnSpPr>
          <p:nvPr/>
        </p:nvCxnSpPr>
        <p:spPr>
          <a:xfrm flipH="1" flipV="1">
            <a:off x="8245713" y="881875"/>
            <a:ext cx="37486" cy="2675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/>
              <p:nvPr/>
            </p:nvSpPr>
            <p:spPr>
              <a:xfrm>
                <a:off x="8472117" y="47598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4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117" y="4759859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/>
              <p:nvPr/>
            </p:nvSpPr>
            <p:spPr>
              <a:xfrm>
                <a:off x="6224443" y="474878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5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43" y="4748786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/>
              <p:nvPr/>
            </p:nvSpPr>
            <p:spPr>
              <a:xfrm>
                <a:off x="4012188" y="474878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6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88" y="4748786"/>
                <a:ext cx="71516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/>
              <p:nvPr/>
            </p:nvSpPr>
            <p:spPr>
              <a:xfrm>
                <a:off x="1719080" y="474132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7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080" y="4741320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文字方塊 1">
            <a:extLst>
              <a:ext uri="{FF2B5EF4-FFF2-40B4-BE49-F238E27FC236}">
                <a16:creationId xmlns:a16="http://schemas.microsoft.com/office/drawing/2014/main" id="{C5A11640-563A-4BCA-BE82-E043BB63154E}"/>
              </a:ext>
            </a:extLst>
          </p:cNvPr>
          <p:cNvSpPr txBox="1"/>
          <p:nvPr/>
        </p:nvSpPr>
        <p:spPr>
          <a:xfrm>
            <a:off x="899484" y="617323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拿每</a:t>
            </a:r>
            <a:r>
              <a:rPr lang="zh-CN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</a:t>
            </a:r>
            <a:r>
              <a:rPr lang="en-US" altLang="zh-TW" sz="2400">
                <a:solidFill>
                  <a:srgbClr val="0070C0"/>
                </a:solidFill>
                <a:ea typeface="微軟正黑體" panose="020B0604030504040204" pitchFamily="34" charset="-120"/>
              </a:rPr>
              <a:t>q </a:t>
            </a:r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CN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Calibri Light" panose="020F0302020204030204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99443D66-D8AE-4035-BF0A-0817A1E48ECF}"/>
              </a:ext>
            </a:extLst>
          </p:cNvPr>
          <p:cNvSpPr/>
          <p:nvPr/>
        </p:nvSpPr>
        <p:spPr>
          <a:xfrm>
            <a:off x="1218538" y="3496119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99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3" grpId="0" animBg="1"/>
      <p:bldP spid="154" grpId="0"/>
      <p:bldP spid="155" grpId="0" animBg="1"/>
      <p:bldP spid="156" grpId="0" animBg="1"/>
      <p:bldP spid="157" grpId="0" animBg="1"/>
      <p:bldP spid="235" grpId="0"/>
      <p:bldP spid="236" grpId="0"/>
      <p:bldP spid="238" grpId="0"/>
      <p:bldP spid="239" grpId="0"/>
      <p:bldP spid="240" grpId="0"/>
      <p:bldP spid="241" grpId="0" animBg="1"/>
      <p:bldP spid="242" grpId="0"/>
      <p:bldP spid="2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endCxn id="77" idx="4"/>
          </p:cNvCxnSpPr>
          <p:nvPr/>
        </p:nvCxnSpPr>
        <p:spPr>
          <a:xfrm flipH="1" flipV="1">
            <a:off x="1877118" y="266977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155776" y="2648901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378616" y="264799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638974" y="2666100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32880" y="4756110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4070351" y="4756109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307822" y="4770979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545293" y="4787780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522571" y="3661016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766687" y="3671610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8019391" y="3685198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703426" y="212032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26" y="2120322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787118" y="248977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976024" y="212032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24" y="2120322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084795" y="2498245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0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290204" y="250710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1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541164" y="253250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2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81" idx="4"/>
          </p:cNvCxnSpPr>
          <p:nvPr/>
        </p:nvCxnSpPr>
        <p:spPr>
          <a:xfrm flipV="1">
            <a:off x="1571844" y="2712504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1571844" y="2687103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1571844" y="2678245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77" idx="4"/>
          </p:cNvCxnSpPr>
          <p:nvPr/>
        </p:nvCxnSpPr>
        <p:spPr>
          <a:xfrm flipV="1">
            <a:off x="1571844" y="2669778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127222" y="212032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222" y="2120322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8483087" y="2136545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87" y="2136545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r="-543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單箭頭接點 112">
            <a:extLst>
              <a:ext uri="{FF2B5EF4-FFF2-40B4-BE49-F238E27FC236}">
                <a16:creationId xmlns:a16="http://schemas.microsoft.com/office/drawing/2014/main" id="{DBE33F24-D1EB-4FCC-81F2-5C74E89C3582}"/>
              </a:ext>
            </a:extLst>
          </p:cNvPr>
          <p:cNvCxnSpPr>
            <a:cxnSpLocks/>
          </p:cNvCxnSpPr>
          <p:nvPr/>
        </p:nvCxnSpPr>
        <p:spPr>
          <a:xfrm flipH="1" flipV="1">
            <a:off x="1866878" y="1327342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126">
            <a:extLst>
              <a:ext uri="{FF2B5EF4-FFF2-40B4-BE49-F238E27FC236}">
                <a16:creationId xmlns:a16="http://schemas.microsoft.com/office/drawing/2014/main" id="{29A882DF-78F7-4AC4-954D-6A43967AA014}"/>
              </a:ext>
            </a:extLst>
          </p:cNvPr>
          <p:cNvCxnSpPr>
            <a:cxnSpLocks/>
          </p:cNvCxnSpPr>
          <p:nvPr/>
        </p:nvCxnSpPr>
        <p:spPr>
          <a:xfrm flipH="1" flipV="1">
            <a:off x="4185214" y="1306318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29">
            <a:extLst>
              <a:ext uri="{FF2B5EF4-FFF2-40B4-BE49-F238E27FC236}">
                <a16:creationId xmlns:a16="http://schemas.microsoft.com/office/drawing/2014/main" id="{D8922ED4-EABB-4DC9-97B7-C6C945E04E3C}"/>
              </a:ext>
            </a:extLst>
          </p:cNvPr>
          <p:cNvCxnSpPr>
            <a:cxnSpLocks/>
          </p:cNvCxnSpPr>
          <p:nvPr/>
        </p:nvCxnSpPr>
        <p:spPr>
          <a:xfrm flipH="1" flipV="1">
            <a:off x="6391579" y="1316179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30">
            <a:extLst>
              <a:ext uri="{FF2B5EF4-FFF2-40B4-BE49-F238E27FC236}">
                <a16:creationId xmlns:a16="http://schemas.microsoft.com/office/drawing/2014/main" id="{CD22AF0F-5B18-4E70-A115-7628006B2124}"/>
              </a:ext>
            </a:extLst>
          </p:cNvPr>
          <p:cNvCxnSpPr>
            <a:cxnSpLocks/>
          </p:cNvCxnSpPr>
          <p:nvPr/>
        </p:nvCxnSpPr>
        <p:spPr>
          <a:xfrm flipH="1" flipV="1">
            <a:off x="8660865" y="1324388"/>
            <a:ext cx="1" cy="8903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矩形: 圓角 109">
            <a:extLst>
              <a:ext uri="{FF2B5EF4-FFF2-40B4-BE49-F238E27FC236}">
                <a16:creationId xmlns:a16="http://schemas.microsoft.com/office/drawing/2014/main" id="{36A2F2E2-B81A-4089-88C1-A8E8FD0C8B20}"/>
              </a:ext>
            </a:extLst>
          </p:cNvPr>
          <p:cNvSpPr/>
          <p:nvPr/>
        </p:nvSpPr>
        <p:spPr>
          <a:xfrm>
            <a:off x="1560458" y="1567062"/>
            <a:ext cx="7907513" cy="436465"/>
          </a:xfrm>
          <a:prstGeom prst="round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Soft-max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19458" y="897979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58" y="897979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992056" y="89797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56" y="897979"/>
                <a:ext cx="565090" cy="385555"/>
              </a:xfrm>
              <a:prstGeom prst="rect">
                <a:avLst/>
              </a:prstGeom>
              <a:blipFill>
                <a:blip r:embed="rId24"/>
                <a:stretch>
                  <a:fillRect l="-7527" t="-14063" r="-25806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143254" y="897979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254" y="897979"/>
                <a:ext cx="565090" cy="385555"/>
              </a:xfrm>
              <a:prstGeom prst="rect">
                <a:avLst/>
              </a:prstGeom>
              <a:blipFill>
                <a:blip r:embed="rId25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499119" y="91420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119" y="914202"/>
                <a:ext cx="565091" cy="385555"/>
              </a:xfrm>
              <a:prstGeom prst="rect">
                <a:avLst/>
              </a:prstGeom>
              <a:blipFill>
                <a:blip r:embed="rId26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6425799" y="138801"/>
                <a:ext cx="5026504" cy="84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d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kumimoji="0" lang="zh-TW" altLang="en-US" sz="2800" b="0" i="0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8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99" y="138801"/>
                <a:ext cx="5026504" cy="84529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571280" y="484305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80" y="4843053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323606" y="48319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06" y="4831980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4111351" y="48319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351" y="4831980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18243" y="482451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43" y="4824514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72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6" idx="0"/>
            <a:endCxn id="76" idx="4"/>
          </p:cNvCxnSpPr>
          <p:nvPr/>
        </p:nvCxnSpPr>
        <p:spPr>
          <a:xfrm flipH="1" flipV="1">
            <a:off x="1503528" y="270461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782186" y="2683737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005026" y="268283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265384" y="270093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459290" y="4790946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696761" y="4790945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934232" y="4805815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171703" y="4822616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872769" y="3712782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48981" y="3695852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393097" y="3706446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645801" y="3720034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413528" y="2524614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711205" y="253308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916614" y="254193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167574" y="256734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7" idx="0"/>
            <a:endCxn id="79" idx="4"/>
          </p:cNvCxnSpPr>
          <p:nvPr/>
        </p:nvCxnSpPr>
        <p:spPr>
          <a:xfrm flipV="1">
            <a:off x="1198254" y="2747340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7" idx="0"/>
            <a:endCxn id="78" idx="4"/>
          </p:cNvCxnSpPr>
          <p:nvPr/>
        </p:nvCxnSpPr>
        <p:spPr>
          <a:xfrm flipV="1">
            <a:off x="1198254" y="2721939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7" idx="0"/>
            <a:endCxn id="77" idx="4"/>
          </p:cNvCxnSpPr>
          <p:nvPr/>
        </p:nvCxnSpPr>
        <p:spPr>
          <a:xfrm flipV="1">
            <a:off x="1198254" y="2713081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7" idx="0"/>
            <a:endCxn id="76" idx="4"/>
          </p:cNvCxnSpPr>
          <p:nvPr/>
        </p:nvCxnSpPr>
        <p:spPr>
          <a:xfrm flipV="1">
            <a:off x="1198254" y="2704614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337444" y="2106153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444" y="2106153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610042" y="2106153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42" y="2106153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761240" y="2106153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240" y="2106153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6452" t="-14063" r="-2688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117105" y="2122376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05" y="2122376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t="-14286" r="-2717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197690" y="487788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690" y="4877889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950016" y="486681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016" y="4866816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737761" y="486681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1" y="4866816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444653" y="485935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653" y="4859350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428298" y="1182605"/>
            <a:ext cx="715161" cy="605813"/>
            <a:chOff x="635402" y="1337615"/>
            <a:chExt cx="715161" cy="605813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2331680" y="279437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6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182488" y="2484363"/>
            <a:ext cx="298383" cy="310013"/>
            <a:chOff x="-105878" y="1740168"/>
            <a:chExt cx="461666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8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9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1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594259" y="280195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445067" y="2491941"/>
            <a:ext cx="298383" cy="310013"/>
            <a:chOff x="-105878" y="1740168"/>
            <a:chExt cx="461666" cy="46166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4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09" idx="2"/>
          </p:cNvCxnSpPr>
          <p:nvPr/>
        </p:nvCxnSpPr>
        <p:spPr>
          <a:xfrm flipH="1" flipV="1">
            <a:off x="6855682" y="281794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8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706490" y="2507931"/>
            <a:ext cx="298383" cy="310013"/>
            <a:chOff x="-105878" y="1740168"/>
            <a:chExt cx="461666" cy="46166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0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1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3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9085782" y="2834627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4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936590" y="2524614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6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9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340513" y="1518781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0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586988" y="1492959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1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853357" y="1461867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2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084427" y="1481864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625851" y="262660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919541" y="264494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149853" y="266293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354522" y="2679620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1996975" y="1485511"/>
            <a:ext cx="707782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文字方塊 43">
            <a:extLst>
              <a:ext uri="{FF2B5EF4-FFF2-40B4-BE49-F238E27FC236}">
                <a16:creationId xmlns:a16="http://schemas.microsoft.com/office/drawing/2014/main" id="{A834FB08-D35A-4611-92A9-68B464FF13E0}"/>
              </a:ext>
            </a:extLst>
          </p:cNvPr>
          <p:cNvSpPr txBox="1"/>
          <p:nvPr/>
        </p:nvSpPr>
        <p:spPr>
          <a:xfrm>
            <a:off x="744151" y="632903"/>
            <a:ext cx="487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Considering the whole sequence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29" name="直線單箭頭接點 164">
            <a:extLst>
              <a:ext uri="{FF2B5EF4-FFF2-40B4-BE49-F238E27FC236}">
                <a16:creationId xmlns:a16="http://schemas.microsoft.com/office/drawing/2014/main" id="{A278B4CB-2EEA-4C46-9F3D-547317D39A6A}"/>
              </a:ext>
            </a:extLst>
          </p:cNvPr>
          <p:cNvCxnSpPr>
            <a:cxnSpLocks/>
          </p:cNvCxnSpPr>
          <p:nvPr/>
        </p:nvCxnSpPr>
        <p:spPr>
          <a:xfrm flipV="1">
            <a:off x="2011495" y="1045375"/>
            <a:ext cx="343061" cy="32544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692747" y="176669"/>
                <a:ext cx="239168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0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47" y="176669"/>
                <a:ext cx="2391680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8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869880" y="262833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49" idx="0"/>
            <a:endCxn id="76" idx="5"/>
          </p:cNvCxnSpPr>
          <p:nvPr/>
        </p:nvCxnSpPr>
        <p:spPr>
          <a:xfrm flipH="1" flipV="1">
            <a:off x="1660530" y="2592132"/>
            <a:ext cx="1939394" cy="106541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098388" y="2596712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358746" y="2614814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552652" y="4704824"/>
            <a:ext cx="715161" cy="1669208"/>
            <a:chOff x="988440" y="4874027"/>
            <a:chExt cx="715161" cy="1669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790123" y="4704823"/>
            <a:ext cx="715161" cy="1669209"/>
            <a:chOff x="3049476" y="4874026"/>
            <a:chExt cx="715161" cy="16692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027594" y="4719693"/>
            <a:ext cx="715161" cy="1669209"/>
            <a:chOff x="5344903" y="4888896"/>
            <a:chExt cx="715161" cy="166920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4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265065" y="4736494"/>
            <a:ext cx="715161" cy="1669209"/>
            <a:chOff x="7700853" y="4905697"/>
            <a:chExt cx="715161" cy="166920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9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966131" y="3626660"/>
            <a:ext cx="1839368" cy="1052823"/>
            <a:chOff x="401919" y="3795863"/>
            <a:chExt cx="1839368" cy="10528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242343" y="3609730"/>
            <a:ext cx="1839368" cy="1052823"/>
            <a:chOff x="401919" y="3795863"/>
            <a:chExt cx="1839368" cy="10528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5486459" y="3620324"/>
            <a:ext cx="1839368" cy="1052823"/>
            <a:chOff x="401919" y="3795863"/>
            <a:chExt cx="1839368" cy="10528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7739163" y="3633912"/>
            <a:ext cx="1839368" cy="1052823"/>
            <a:chOff x="401919" y="3795863"/>
            <a:chExt cx="1839368" cy="105282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506890" y="243849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804567" y="244695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009976" y="2455817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260936" y="248121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48" idx="0"/>
            <a:endCxn id="79" idx="4"/>
          </p:cNvCxnSpPr>
          <p:nvPr/>
        </p:nvCxnSpPr>
        <p:spPr>
          <a:xfrm flipV="1">
            <a:off x="3567828" y="2661218"/>
            <a:ext cx="4783108" cy="9485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48" idx="0"/>
            <a:endCxn id="78" idx="4"/>
          </p:cNvCxnSpPr>
          <p:nvPr/>
        </p:nvCxnSpPr>
        <p:spPr>
          <a:xfrm flipV="1">
            <a:off x="3567828" y="2635817"/>
            <a:ext cx="2532148" cy="97391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48" idx="0"/>
            <a:endCxn id="77" idx="4"/>
          </p:cNvCxnSpPr>
          <p:nvPr/>
        </p:nvCxnSpPr>
        <p:spPr>
          <a:xfrm flipV="1">
            <a:off x="3567828" y="2626959"/>
            <a:ext cx="326739" cy="98277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1596890" y="2618492"/>
            <a:ext cx="248650" cy="9225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430806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06" y="2020031"/>
                <a:ext cx="572208" cy="385555"/>
              </a:xfrm>
              <a:prstGeom prst="rect">
                <a:avLst/>
              </a:prstGeom>
              <a:blipFill>
                <a:blip r:embed="rId19"/>
                <a:stretch>
                  <a:fillRect l="-7447" t="-14063" r="-2446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703404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04" y="2020031"/>
                <a:ext cx="572208" cy="385555"/>
              </a:xfrm>
              <a:prstGeom prst="rect">
                <a:avLst/>
              </a:prstGeom>
              <a:blipFill>
                <a:blip r:embed="rId20"/>
                <a:stretch>
                  <a:fillRect l="-7527" t="-14063" r="-25806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854602" y="2020031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602" y="2020031"/>
                <a:ext cx="572208" cy="385555"/>
              </a:xfrm>
              <a:prstGeom prst="rect">
                <a:avLst/>
              </a:prstGeom>
              <a:blipFill>
                <a:blip r:embed="rId21"/>
                <a:stretch>
                  <a:fillRect l="-6383" t="-14063" r="-2553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210467" y="2036254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467" y="2036254"/>
                <a:ext cx="572208" cy="385555"/>
              </a:xfrm>
              <a:prstGeom prst="rect">
                <a:avLst/>
              </a:prstGeom>
              <a:blipFill>
                <a:blip r:embed="rId22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291052" y="47917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052" y="4791767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043378" y="478069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9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378" y="4780694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831123" y="478069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0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123" y="4780694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538015" y="477322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15" y="4773228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790123" y="1108093"/>
            <a:ext cx="715161" cy="605813"/>
            <a:chOff x="635402" y="1337615"/>
            <a:chExt cx="715161" cy="605813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2425042" y="2708254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6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275850" y="2398241"/>
            <a:ext cx="298383" cy="310013"/>
            <a:chOff x="-105878" y="1740168"/>
            <a:chExt cx="461666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8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9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1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687621" y="2715832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538429" y="2405819"/>
            <a:ext cx="298383" cy="310013"/>
            <a:chOff x="-105878" y="1740168"/>
            <a:chExt cx="461666" cy="46166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4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09" idx="2"/>
          </p:cNvCxnSpPr>
          <p:nvPr/>
        </p:nvCxnSpPr>
        <p:spPr>
          <a:xfrm flipH="1" flipV="1">
            <a:off x="6949044" y="2731822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8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799852" y="2421809"/>
            <a:ext cx="298383" cy="310013"/>
            <a:chOff x="-105878" y="1740168"/>
            <a:chExt cx="461666" cy="46166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0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1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3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9179144" y="2748505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4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029952" y="2438492"/>
            <a:ext cx="298383" cy="310013"/>
            <a:chOff x="-105878" y="1740168"/>
            <a:chExt cx="461666" cy="46166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16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17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19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433875" y="1432659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0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687516" y="1429068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1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946719" y="1375745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2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177789" y="1395742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719213" y="2540485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012903" y="2558827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243215" y="2576815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447884" y="2593498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4366551" y="1395742"/>
            <a:ext cx="481123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7004824" y="249505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8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24" y="249505"/>
                <a:ext cx="2407647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425218" y="1395742"/>
            <a:ext cx="1384155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文字方塊 124">
            <a:extLst>
              <a:ext uri="{FF2B5EF4-FFF2-40B4-BE49-F238E27FC236}">
                <a16:creationId xmlns:a16="http://schemas.microsoft.com/office/drawing/2014/main" id="{C824B41C-0A9B-444F-91B4-746C9B94702C}"/>
              </a:ext>
            </a:extLst>
          </p:cNvPr>
          <p:cNvSpPr txBox="1"/>
          <p:nvPr/>
        </p:nvSpPr>
        <p:spPr>
          <a:xfrm>
            <a:off x="674921" y="651615"/>
            <a:ext cx="622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拿每</a:t>
            </a:r>
            <a:r>
              <a:rPr lang="zh-CN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query </a:t>
            </a:r>
            <a:r>
              <a:rPr lang="en-US" altLang="zh-TW" sz="2400">
                <a:solidFill>
                  <a:srgbClr val="0070C0"/>
                </a:solidFill>
                <a:ea typeface="微軟正黑體" panose="020B0604030504040204" pitchFamily="34" charset="-120"/>
              </a:rPr>
              <a:t>q </a:t>
            </a:r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CN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CN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</a:t>
            </a:r>
            <a:r>
              <a:rPr lang="zh-TW" altLang="en-US" sz="2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key k</a:t>
            </a:r>
            <a:r>
              <a:rPr lang="en-US" altLang="zh-TW" sz="2400" dirty="0">
                <a:solidFill>
                  <a:srgbClr val="0070C0"/>
                </a:solidFill>
                <a:latin typeface="Calibri Light" panose="020F0302020204030204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400" dirty="0">
                <a:solidFill>
                  <a:srgbClr val="0070C0"/>
                </a:solidFill>
                <a:ea typeface="微軟正黑體" panose="020B0604030504040204" pitchFamily="34" charset="-120"/>
              </a:rPr>
              <a:t>attention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3309617" y="3506667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2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15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4" grpId="0"/>
      <p:bldP spid="85" grpId="0"/>
      <p:bldP spid="86" grpId="0"/>
      <p:bldP spid="87" grpId="0"/>
      <p:bldP spid="128" grpId="0"/>
      <p:bldP spid="1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5266267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032ED9-7744-BE41-A656-41D3CE178E8B}"/>
              </a:ext>
            </a:extLst>
          </p:cNvPr>
          <p:cNvSpPr/>
          <p:nvPr/>
        </p:nvSpPr>
        <p:spPr>
          <a:xfrm>
            <a:off x="1755936" y="5746244"/>
            <a:ext cx="91101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就是说我们在做预测任务的同时，顺便把表征学习给做掉了。。。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D58A26E-D3B0-B54D-81ED-27052E10F31D}"/>
              </a:ext>
            </a:extLst>
          </p:cNvPr>
          <p:cNvSpPr>
            <a:spLocks noGrp="1"/>
          </p:cNvSpPr>
          <p:nvPr/>
        </p:nvSpPr>
        <p:spPr>
          <a:xfrm>
            <a:off x="4584250" y="304834"/>
            <a:ext cx="6281873" cy="5709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深度学习的基本单元是</a:t>
            </a:r>
            <a:r>
              <a:rPr lang="zh-CN" altLang="en-US" b="1" dirty="0"/>
              <a:t>向量</a:t>
            </a:r>
            <a:r>
              <a:rPr lang="zh-CN" altLang="en-US" dirty="0"/>
              <a:t>。我们将建模对象对应到各自的向量 </a:t>
            </a:r>
            <a:r>
              <a:rPr lang="en" altLang="zh-CN" dirty="0"/>
              <a:t>x (x{1}, x{2}, ..., x{n})</a:t>
            </a:r>
            <a:r>
              <a:rPr lang="zh-CN" altLang="en" dirty="0"/>
              <a:t>，</a:t>
            </a:r>
            <a:r>
              <a:rPr lang="zh-CN" altLang="en-US" dirty="0"/>
              <a:t>然后通过</a:t>
            </a:r>
            <a:r>
              <a:rPr lang="zh-CN" altLang="en-US" b="1" dirty="0"/>
              <a:t>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dirty="0"/>
              <a:t>、</a:t>
            </a:r>
            <a:r>
              <a:rPr lang="zh-CN" altLang="en-US" b="1" dirty="0"/>
              <a:t>整合 </a:t>
            </a:r>
            <a:r>
              <a:rPr lang="en-US" altLang="zh-CN" b="1" dirty="0"/>
              <a:t>(</a:t>
            </a:r>
            <a:r>
              <a:rPr lang="en" altLang="zh-CN" b="1" dirty="0"/>
              <a:t>Aggregation)</a:t>
            </a:r>
            <a:r>
              <a:rPr lang="zh-CN" altLang="en-US" dirty="0"/>
              <a:t>得到新的向量 </a:t>
            </a:r>
            <a:r>
              <a:rPr lang="en" altLang="zh-CN" dirty="0"/>
              <a:t>h</a:t>
            </a:r>
            <a:r>
              <a:rPr lang="zh-CN" altLang="en" dirty="0"/>
              <a:t>，</a:t>
            </a:r>
            <a:r>
              <a:rPr lang="zh-CN" altLang="en-US" dirty="0"/>
              <a:t>再基于向量 </a:t>
            </a:r>
            <a:r>
              <a:rPr lang="en" altLang="zh-CN" dirty="0"/>
              <a:t>h </a:t>
            </a:r>
            <a:r>
              <a:rPr lang="zh-CN" altLang="en-US" dirty="0"/>
              <a:t>得到输出的判断 </a:t>
            </a:r>
            <a:r>
              <a:rPr lang="en" altLang="zh-CN" dirty="0"/>
              <a:t>y</a:t>
            </a:r>
            <a:r>
              <a:rPr lang="zh-CN" altLang="en" dirty="0"/>
              <a:t>。</a:t>
            </a:r>
            <a:r>
              <a:rPr lang="zh-CN" altLang="en-US" dirty="0"/>
              <a:t> </a:t>
            </a:r>
            <a:r>
              <a:rPr lang="en" altLang="zh-CN" dirty="0"/>
              <a:t>h </a:t>
            </a:r>
            <a:r>
              <a:rPr lang="zh-CN" altLang="en-US" dirty="0"/>
              <a:t>就是我们说的</a:t>
            </a:r>
            <a:r>
              <a:rPr lang="zh-CN" altLang="en-US" b="1" dirty="0"/>
              <a:t>表征 </a:t>
            </a:r>
            <a:r>
              <a:rPr lang="en-US" altLang="zh-CN" b="1" dirty="0"/>
              <a:t>(</a:t>
            </a:r>
            <a:r>
              <a:rPr lang="en" altLang="zh-CN" b="1" dirty="0"/>
              <a:t>Representation)</a:t>
            </a:r>
            <a:r>
              <a:rPr lang="zh-CN" altLang="en" dirty="0"/>
              <a:t>，</a:t>
            </a:r>
            <a:r>
              <a:rPr lang="zh-CN" altLang="en-US" dirty="0"/>
              <a:t>它是一个向量，描述了我们的建模对象。</a:t>
            </a:r>
            <a:endParaRPr lang="en-US" altLang="zh-CN" dirty="0"/>
          </a:p>
          <a:p>
            <a:r>
              <a:rPr lang="zh-CN" altLang="en-US" b="1" dirty="0">
                <a:hlinkClick r:id="rId2"/>
              </a:rPr>
              <a:t>语言表征学习</a:t>
            </a:r>
            <a:r>
              <a:rPr lang="zh-CN" altLang="en-US" dirty="0"/>
              <a:t>就是解决</a:t>
            </a:r>
            <a:r>
              <a:rPr lang="zh-CN" altLang="en-US" b="1" dirty="0"/>
              <a:t>怎么样将一个词、一句话、一篇文章通过变换 </a:t>
            </a:r>
            <a:r>
              <a:rPr lang="en-US" altLang="zh-CN" b="1" dirty="0"/>
              <a:t>(</a:t>
            </a:r>
            <a:r>
              <a:rPr lang="en" altLang="zh-CN" b="1" dirty="0"/>
              <a:t>Transformation) </a:t>
            </a:r>
            <a:r>
              <a:rPr lang="zh-CN" altLang="en-US" b="1" dirty="0"/>
              <a:t>和整合 </a:t>
            </a:r>
            <a:r>
              <a:rPr lang="en-US" altLang="zh-CN" b="1" dirty="0"/>
              <a:t>(</a:t>
            </a:r>
            <a:r>
              <a:rPr lang="en" altLang="zh-CN" b="1" dirty="0"/>
              <a:t>Aggregation) </a:t>
            </a:r>
            <a:r>
              <a:rPr lang="zh-CN" altLang="en-US" b="1" dirty="0"/>
              <a:t>转化成对应的向量 </a:t>
            </a:r>
            <a:r>
              <a:rPr lang="en" altLang="zh-CN" b="1" dirty="0"/>
              <a:t>h </a:t>
            </a:r>
            <a:r>
              <a:rPr lang="zh-CN" altLang="en-US" b="1" dirty="0"/>
              <a:t>的问题。</a:t>
            </a:r>
            <a:endParaRPr lang="en-US" altLang="zh-CN" b="1" dirty="0"/>
          </a:p>
          <a:p>
            <a:r>
              <a:rPr lang="zh-CN" altLang="en-US" dirty="0"/>
              <a:t>深度学习解决这个问题的办法是</a:t>
            </a:r>
            <a:r>
              <a:rPr lang="zh-CN" altLang="en-US" b="1" dirty="0">
                <a:solidFill>
                  <a:srgbClr val="FC7714"/>
                </a:solidFill>
              </a:rPr>
              <a:t>人工设计一个带有可调参数的模型，通过指定一系列的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zh-CN" altLang="en-US" b="1" dirty="0">
                <a:solidFill>
                  <a:srgbClr val="FC7714"/>
                </a:solidFill>
              </a:rPr>
              <a:t>输入→输出</a:t>
            </a:r>
            <a:r>
              <a:rPr lang="en-US" altLang="zh-CN" b="1" dirty="0">
                <a:solidFill>
                  <a:srgbClr val="FC7714"/>
                </a:solidFill>
              </a:rPr>
              <a:t>) </a:t>
            </a:r>
            <a:r>
              <a:rPr lang="zh-CN" altLang="en-US" b="1" dirty="0">
                <a:solidFill>
                  <a:srgbClr val="FC7714"/>
                </a:solidFill>
              </a:rPr>
              <a:t>对 </a:t>
            </a:r>
            <a:r>
              <a:rPr lang="en-US" altLang="zh-CN" b="1" dirty="0">
                <a:solidFill>
                  <a:srgbClr val="FC7714"/>
                </a:solidFill>
              </a:rPr>
              <a:t>(</a:t>
            </a:r>
            <a:r>
              <a:rPr lang="en" altLang="zh-CN" b="1" dirty="0">
                <a:solidFill>
                  <a:srgbClr val="FC7714"/>
                </a:solidFill>
              </a:rPr>
              <a:t>x → y)</a:t>
            </a:r>
            <a:r>
              <a:rPr lang="zh-CN" altLang="en" b="1" dirty="0">
                <a:solidFill>
                  <a:srgbClr val="FC7714"/>
                </a:solidFill>
              </a:rPr>
              <a:t>，</a:t>
            </a:r>
            <a:r>
              <a:rPr lang="zh-CN" altLang="en-US" b="1" dirty="0">
                <a:solidFill>
                  <a:srgbClr val="FC7714"/>
                </a:solidFill>
              </a:rPr>
              <a:t>让模型学习得到最优的参数</a:t>
            </a:r>
            <a:r>
              <a:rPr lang="zh-CN" altLang="en-US" dirty="0">
                <a:solidFill>
                  <a:srgbClr val="FC7714"/>
                </a:solidFill>
              </a:rPr>
              <a:t>。</a:t>
            </a:r>
            <a:r>
              <a:rPr lang="zh-CN" altLang="en-US" dirty="0"/>
              <a:t>当参数确定之后，</a:t>
            </a:r>
            <a:r>
              <a:rPr lang="zh-CN" altLang="en-US" b="1" dirty="0"/>
              <a:t>模型除了可以完成从 </a:t>
            </a:r>
            <a:r>
              <a:rPr lang="en" altLang="zh-CN" b="1" dirty="0"/>
              <a:t>x </a:t>
            </a:r>
            <a:r>
              <a:rPr lang="zh-CN" altLang="en-US" b="1" dirty="0"/>
              <a:t>预测 </a:t>
            </a:r>
            <a:r>
              <a:rPr lang="en" altLang="zh-CN" b="1" dirty="0"/>
              <a:t>y </a:t>
            </a:r>
            <a:r>
              <a:rPr lang="zh-CN" altLang="en-US" b="1" dirty="0"/>
              <a:t>的任务之外，其中间把 </a:t>
            </a:r>
            <a:r>
              <a:rPr lang="en" altLang="zh-CN" b="1" dirty="0"/>
              <a:t>x </a:t>
            </a:r>
            <a:r>
              <a:rPr lang="zh-CN" altLang="en-US" b="1" dirty="0"/>
              <a:t>变换成 </a:t>
            </a:r>
            <a:r>
              <a:rPr lang="en" altLang="zh-CN" b="1" dirty="0"/>
              <a:t>h </a:t>
            </a:r>
            <a:r>
              <a:rPr lang="zh-CN" altLang="en-US" b="1" dirty="0"/>
              <a:t>的方法也是可以用到其他任务的。这也是我们为什么要做表征学习。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703601" y="4633855"/>
            <a:ext cx="715161" cy="1669208"/>
            <a:chOff x="988440" y="4874027"/>
            <a:chExt cx="715161" cy="16692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2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941072" y="4633854"/>
            <a:ext cx="715161" cy="1669209"/>
            <a:chOff x="3049476" y="4874026"/>
            <a:chExt cx="715161" cy="166920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178543" y="4648724"/>
            <a:ext cx="715161" cy="1669209"/>
            <a:chOff x="5344903" y="4888896"/>
            <a:chExt cx="715161" cy="166920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1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8416014" y="4665525"/>
            <a:ext cx="715161" cy="1669209"/>
            <a:chOff x="7700853" y="4905697"/>
            <a:chExt cx="715161" cy="166920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8442001" y="47207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9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001" y="4720798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6194327" y="47097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0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4709725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982072" y="470972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1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72" y="4709725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688964" y="47022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964" y="4702259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688964" y="1000662"/>
            <a:ext cx="715161" cy="605813"/>
            <a:chOff x="635402" y="1337615"/>
            <a:chExt cx="715161" cy="60581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126">
            <a:extLst>
              <a:ext uri="{FF2B5EF4-FFF2-40B4-BE49-F238E27FC236}">
                <a16:creationId xmlns:a16="http://schemas.microsoft.com/office/drawing/2014/main" id="{3F924E1F-53CC-43F0-8511-615D5577DBCD}"/>
              </a:ext>
            </a:extLst>
          </p:cNvPr>
          <p:cNvGrpSpPr/>
          <p:nvPr/>
        </p:nvGrpSpPr>
        <p:grpSpPr>
          <a:xfrm>
            <a:off x="3941071" y="1000662"/>
            <a:ext cx="715161" cy="605813"/>
            <a:chOff x="635402" y="1337615"/>
            <a:chExt cx="715161" cy="60581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856FB97-1C13-4B7D-AFFD-B52148D2A395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群組 164">
            <a:extLst>
              <a:ext uri="{FF2B5EF4-FFF2-40B4-BE49-F238E27FC236}">
                <a16:creationId xmlns:a16="http://schemas.microsoft.com/office/drawing/2014/main" id="{35101770-E9BF-4A30-BBAB-3BBCB80B0438}"/>
              </a:ext>
            </a:extLst>
          </p:cNvPr>
          <p:cNvGrpSpPr/>
          <p:nvPr/>
        </p:nvGrpSpPr>
        <p:grpSpPr>
          <a:xfrm>
            <a:off x="6194327" y="1000662"/>
            <a:ext cx="715161" cy="605813"/>
            <a:chOff x="635402" y="1337615"/>
            <a:chExt cx="715161" cy="60581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4B163B2-C828-42DE-8A3F-8D54CD60331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167">
            <a:extLst>
              <a:ext uri="{FF2B5EF4-FFF2-40B4-BE49-F238E27FC236}">
                <a16:creationId xmlns:a16="http://schemas.microsoft.com/office/drawing/2014/main" id="{3CECDA15-B6BE-452D-A0D6-FCF708686119}"/>
              </a:ext>
            </a:extLst>
          </p:cNvPr>
          <p:cNvGrpSpPr/>
          <p:nvPr/>
        </p:nvGrpSpPr>
        <p:grpSpPr>
          <a:xfrm>
            <a:off x="8442001" y="1000662"/>
            <a:ext cx="715161" cy="605813"/>
            <a:chOff x="635402" y="1337615"/>
            <a:chExt cx="715161" cy="60581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81C4676-175C-4299-88FD-2874B615CE12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81E1C871-F2F8-42AC-AFD4-4480852594D4}"/>
              </a:ext>
            </a:extLst>
          </p:cNvPr>
          <p:cNvCxnSpPr>
            <a:cxnSpLocks/>
          </p:cNvCxnSpPr>
          <p:nvPr/>
        </p:nvCxnSpPr>
        <p:spPr>
          <a:xfrm flipV="1">
            <a:off x="2012272" y="3981672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170">
            <a:extLst>
              <a:ext uri="{FF2B5EF4-FFF2-40B4-BE49-F238E27FC236}">
                <a16:creationId xmlns:a16="http://schemas.microsoft.com/office/drawing/2014/main" id="{928F8359-9B7D-4FFA-9B74-F8A416D3D75A}"/>
              </a:ext>
            </a:extLst>
          </p:cNvPr>
          <p:cNvCxnSpPr>
            <a:cxnSpLocks/>
          </p:cNvCxnSpPr>
          <p:nvPr/>
        </p:nvCxnSpPr>
        <p:spPr>
          <a:xfrm flipV="1">
            <a:off x="4288511" y="3966801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線單箭頭接點 171">
            <a:extLst>
              <a:ext uri="{FF2B5EF4-FFF2-40B4-BE49-F238E27FC236}">
                <a16:creationId xmlns:a16="http://schemas.microsoft.com/office/drawing/2014/main" id="{12007D41-3006-4F26-B4D8-013A88FF0356}"/>
              </a:ext>
            </a:extLst>
          </p:cNvPr>
          <p:cNvCxnSpPr>
            <a:cxnSpLocks/>
          </p:cNvCxnSpPr>
          <p:nvPr/>
        </p:nvCxnSpPr>
        <p:spPr>
          <a:xfrm flipV="1">
            <a:off x="6534575" y="3966801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172">
            <a:extLst>
              <a:ext uri="{FF2B5EF4-FFF2-40B4-BE49-F238E27FC236}">
                <a16:creationId xmlns:a16="http://schemas.microsoft.com/office/drawing/2014/main" id="{3257D38D-DDB0-4B9B-A616-B831B12CF273}"/>
              </a:ext>
            </a:extLst>
          </p:cNvPr>
          <p:cNvCxnSpPr>
            <a:cxnSpLocks/>
          </p:cNvCxnSpPr>
          <p:nvPr/>
        </p:nvCxnSpPr>
        <p:spPr>
          <a:xfrm flipV="1">
            <a:off x="8784711" y="3981672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線單箭頭接點 173">
            <a:extLst>
              <a:ext uri="{FF2B5EF4-FFF2-40B4-BE49-F238E27FC236}">
                <a16:creationId xmlns:a16="http://schemas.microsoft.com/office/drawing/2014/main" id="{09BFFDEF-F097-4DAF-AFF3-D52E7272D0B7}"/>
              </a:ext>
            </a:extLst>
          </p:cNvPr>
          <p:cNvCxnSpPr>
            <a:cxnSpLocks/>
          </p:cNvCxnSpPr>
          <p:nvPr/>
        </p:nvCxnSpPr>
        <p:spPr>
          <a:xfrm flipV="1">
            <a:off x="2012702" y="1621346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174">
            <a:extLst>
              <a:ext uri="{FF2B5EF4-FFF2-40B4-BE49-F238E27FC236}">
                <a16:creationId xmlns:a16="http://schemas.microsoft.com/office/drawing/2014/main" id="{61AA3BCF-DB0E-4501-9FA2-B5837F2AC9E3}"/>
              </a:ext>
            </a:extLst>
          </p:cNvPr>
          <p:cNvCxnSpPr>
            <a:cxnSpLocks/>
          </p:cNvCxnSpPr>
          <p:nvPr/>
        </p:nvCxnSpPr>
        <p:spPr>
          <a:xfrm flipV="1">
            <a:off x="4288941" y="1606475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175">
            <a:extLst>
              <a:ext uri="{FF2B5EF4-FFF2-40B4-BE49-F238E27FC236}">
                <a16:creationId xmlns:a16="http://schemas.microsoft.com/office/drawing/2014/main" id="{3599C019-F49D-4A27-9C38-8D468A843A22}"/>
              </a:ext>
            </a:extLst>
          </p:cNvPr>
          <p:cNvCxnSpPr>
            <a:cxnSpLocks/>
          </p:cNvCxnSpPr>
          <p:nvPr/>
        </p:nvCxnSpPr>
        <p:spPr>
          <a:xfrm flipV="1">
            <a:off x="6535005" y="1606475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176">
            <a:extLst>
              <a:ext uri="{FF2B5EF4-FFF2-40B4-BE49-F238E27FC236}">
                <a16:creationId xmlns:a16="http://schemas.microsoft.com/office/drawing/2014/main" id="{D6B72465-DB57-44D7-9747-78256D6C31A1}"/>
              </a:ext>
            </a:extLst>
          </p:cNvPr>
          <p:cNvCxnSpPr>
            <a:cxnSpLocks/>
          </p:cNvCxnSpPr>
          <p:nvPr/>
        </p:nvCxnSpPr>
        <p:spPr>
          <a:xfrm flipV="1">
            <a:off x="8785141" y="1621346"/>
            <a:ext cx="0" cy="6670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矩形: 圓角 8">
            <a:extLst>
              <a:ext uri="{FF2B5EF4-FFF2-40B4-BE49-F238E27FC236}">
                <a16:creationId xmlns:a16="http://schemas.microsoft.com/office/drawing/2014/main" id="{BF747593-CDE7-42C8-B6D5-630DD547ACDE}"/>
              </a:ext>
            </a:extLst>
          </p:cNvPr>
          <p:cNvSpPr/>
          <p:nvPr/>
        </p:nvSpPr>
        <p:spPr>
          <a:xfrm>
            <a:off x="1321553" y="2224005"/>
            <a:ext cx="8085213" cy="1742796"/>
          </a:xfrm>
          <a:prstGeom prst="roundRect">
            <a:avLst/>
          </a:prstGeom>
          <a:blipFill>
            <a:blip r:embed="rId15"/>
            <a:tile tx="0" ty="0" sx="100000" sy="100000" flip="none" algn="tl"/>
          </a:blip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Self-Attention Layer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/>
              <p:nvPr/>
            </p:nvSpPr>
            <p:spPr>
              <a:xfrm>
                <a:off x="6194327" y="386499"/>
                <a:ext cx="5538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can be parallelly computed. 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4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386499"/>
                <a:ext cx="5538151" cy="461665"/>
              </a:xfrm>
              <a:prstGeom prst="rect">
                <a:avLst/>
              </a:prstGeom>
              <a:blipFill>
                <a:blip r:embed="rId16"/>
                <a:stretch>
                  <a:fillRect l="-33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78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4">
            <a:extLst>
              <a:ext uri="{FF2B5EF4-FFF2-40B4-BE49-F238E27FC236}">
                <a16:creationId xmlns:a16="http://schemas.microsoft.com/office/drawing/2014/main" id="{DF6AC71B-E600-4B00-99A7-DB92FF59C99A}"/>
              </a:ext>
            </a:extLst>
          </p:cNvPr>
          <p:cNvGrpSpPr/>
          <p:nvPr/>
        </p:nvGrpSpPr>
        <p:grpSpPr>
          <a:xfrm>
            <a:off x="3479373" y="4722929"/>
            <a:ext cx="715161" cy="1669208"/>
            <a:chOff x="988440" y="4874027"/>
            <a:chExt cx="715161" cy="16692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4317613-ADC7-4620-8D9A-B9F1B88BDF6F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5FDB1E-CEBE-4567-A9E6-A387C0DB13EB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2" name="直線單箭頭接點 7">
              <a:extLst>
                <a:ext uri="{FF2B5EF4-FFF2-40B4-BE49-F238E27FC236}">
                  <a16:creationId xmlns:a16="http://schemas.microsoft.com/office/drawing/2014/main" id="{D6BF28FB-5858-4CCE-8EF5-84CE3047EAB2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9">
            <a:extLst>
              <a:ext uri="{FF2B5EF4-FFF2-40B4-BE49-F238E27FC236}">
                <a16:creationId xmlns:a16="http://schemas.microsoft.com/office/drawing/2014/main" id="{D2F441CA-55D3-418D-93D8-9618A55A4654}"/>
              </a:ext>
            </a:extLst>
          </p:cNvPr>
          <p:cNvGrpSpPr/>
          <p:nvPr/>
        </p:nvGrpSpPr>
        <p:grpSpPr>
          <a:xfrm>
            <a:off x="5716844" y="4722928"/>
            <a:ext cx="715161" cy="1669209"/>
            <a:chOff x="3049476" y="4874026"/>
            <a:chExt cx="715161" cy="166920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0BCB28-0DFC-4429-984E-62CDB828DC40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D92CD00-2BED-4835-867D-9915ADFEB530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17" name="直線單箭頭接點 12">
              <a:extLst>
                <a:ext uri="{FF2B5EF4-FFF2-40B4-BE49-F238E27FC236}">
                  <a16:creationId xmlns:a16="http://schemas.microsoft.com/office/drawing/2014/main" id="{F602828B-A193-4297-84D1-D3E4C076204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4">
            <a:extLst>
              <a:ext uri="{FF2B5EF4-FFF2-40B4-BE49-F238E27FC236}">
                <a16:creationId xmlns:a16="http://schemas.microsoft.com/office/drawing/2014/main" id="{E0AADE7A-A002-43F7-8396-D1EA8AEE615E}"/>
              </a:ext>
            </a:extLst>
          </p:cNvPr>
          <p:cNvGrpSpPr/>
          <p:nvPr/>
        </p:nvGrpSpPr>
        <p:grpSpPr>
          <a:xfrm>
            <a:off x="7954315" y="4737798"/>
            <a:ext cx="715161" cy="1669209"/>
            <a:chOff x="5344903" y="4888896"/>
            <a:chExt cx="715161" cy="166920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4BCC01A-5E51-4600-A55F-4E6A48C87B8C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1" name="直線單箭頭接點 16">
              <a:extLst>
                <a:ext uri="{FF2B5EF4-FFF2-40B4-BE49-F238E27FC236}">
                  <a16:creationId xmlns:a16="http://schemas.microsoft.com/office/drawing/2014/main" id="{38F9610B-3485-4DEA-BA17-AEA138728343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D2D2222-40B6-4C3D-84C9-F4A47F03C396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19">
            <a:extLst>
              <a:ext uri="{FF2B5EF4-FFF2-40B4-BE49-F238E27FC236}">
                <a16:creationId xmlns:a16="http://schemas.microsoft.com/office/drawing/2014/main" id="{C78B56A5-3707-408E-A928-D4F706EDA46D}"/>
              </a:ext>
            </a:extLst>
          </p:cNvPr>
          <p:cNvGrpSpPr/>
          <p:nvPr/>
        </p:nvGrpSpPr>
        <p:grpSpPr>
          <a:xfrm>
            <a:off x="10191786" y="4754599"/>
            <a:ext cx="715161" cy="1669209"/>
            <a:chOff x="7700853" y="4905697"/>
            <a:chExt cx="715161" cy="166920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BFD5198-84CC-4F8C-8A18-E95627AC662A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cxnSp>
          <p:nvCxnSpPr>
            <p:cNvPr id="26" name="直線單箭頭接點 21">
              <a:extLst>
                <a:ext uri="{FF2B5EF4-FFF2-40B4-BE49-F238E27FC236}">
                  <a16:creationId xmlns:a16="http://schemas.microsoft.com/office/drawing/2014/main" id="{35C8AE2F-86BB-4B3C-A315-C37612ACC836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EB0B3CA-3DA9-4FED-BF8F-9485A70E8E17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C93FB94A-7DA5-40D7-AE26-7B5774F3619E}"/>
              </a:ext>
            </a:extLst>
          </p:cNvPr>
          <p:cNvSpPr/>
          <p:nvPr/>
        </p:nvSpPr>
        <p:spPr>
          <a:xfrm>
            <a:off x="4208818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/>
              <p:nvPr/>
            </p:nvSpPr>
            <p:spPr>
              <a:xfrm>
                <a:off x="4017059" y="36823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0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059" y="3682308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9211C3B7-9B1B-4141-A061-0A274A515B63}"/>
              </a:ext>
            </a:extLst>
          </p:cNvPr>
          <p:cNvSpPr/>
          <p:nvPr/>
        </p:nvSpPr>
        <p:spPr>
          <a:xfrm>
            <a:off x="3636440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/>
              <p:nvPr/>
            </p:nvSpPr>
            <p:spPr>
              <a:xfrm>
                <a:off x="3454955" y="36925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955" y="3692582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00E95762-C646-4D54-BA1C-6F880AF27807}"/>
              </a:ext>
            </a:extLst>
          </p:cNvPr>
          <p:cNvSpPr/>
          <p:nvPr/>
        </p:nvSpPr>
        <p:spPr>
          <a:xfrm>
            <a:off x="3074337" y="364476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/>
              <p:nvPr/>
            </p:nvSpPr>
            <p:spPr>
              <a:xfrm>
                <a:off x="2892852" y="36925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52" y="3692582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1">
            <a:extLst>
              <a:ext uri="{FF2B5EF4-FFF2-40B4-BE49-F238E27FC236}">
                <a16:creationId xmlns:a16="http://schemas.microsoft.com/office/drawing/2014/main" id="{B620E6F9-C89A-4E56-A285-1B4BD908E50C}"/>
              </a:ext>
            </a:extLst>
          </p:cNvPr>
          <p:cNvCxnSpPr>
            <a:cxnSpLocks/>
          </p:cNvCxnSpPr>
          <p:nvPr/>
        </p:nvCxnSpPr>
        <p:spPr>
          <a:xfrm flipV="1">
            <a:off x="3789028" y="418871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線單箭頭接點 32">
            <a:extLst>
              <a:ext uri="{FF2B5EF4-FFF2-40B4-BE49-F238E27FC236}">
                <a16:creationId xmlns:a16="http://schemas.microsoft.com/office/drawing/2014/main" id="{3DBAFCAF-E5BE-48AF-A7AF-D1ECA850BFA1}"/>
              </a:ext>
            </a:extLst>
          </p:cNvPr>
          <p:cNvCxnSpPr>
            <a:cxnSpLocks/>
          </p:cNvCxnSpPr>
          <p:nvPr/>
        </p:nvCxnSpPr>
        <p:spPr>
          <a:xfrm>
            <a:off x="3206951" y="4468551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" name="直線單箭頭接點 33">
            <a:extLst>
              <a:ext uri="{FF2B5EF4-FFF2-40B4-BE49-F238E27FC236}">
                <a16:creationId xmlns:a16="http://schemas.microsoft.com/office/drawing/2014/main" id="{D8F3DA89-ACA1-406A-BA14-C94352E5B977}"/>
              </a:ext>
            </a:extLst>
          </p:cNvPr>
          <p:cNvCxnSpPr>
            <a:cxnSpLocks/>
          </p:cNvCxnSpPr>
          <p:nvPr/>
        </p:nvCxnSpPr>
        <p:spPr>
          <a:xfrm flipV="1">
            <a:off x="3206951" y="418670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線單箭頭接點 34">
            <a:extLst>
              <a:ext uri="{FF2B5EF4-FFF2-40B4-BE49-F238E27FC236}">
                <a16:creationId xmlns:a16="http://schemas.microsoft.com/office/drawing/2014/main" id="{B86C6EC9-F9D9-406D-9CD6-418066E8D490}"/>
              </a:ext>
            </a:extLst>
          </p:cNvPr>
          <p:cNvCxnSpPr>
            <a:cxnSpLocks/>
          </p:cNvCxnSpPr>
          <p:nvPr/>
        </p:nvCxnSpPr>
        <p:spPr>
          <a:xfrm flipV="1">
            <a:off x="4352818" y="418670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DEACDA9-EE40-4FE9-84BC-E65FF888DF5F}"/>
              </a:ext>
            </a:extLst>
          </p:cNvPr>
          <p:cNvSpPr/>
          <p:nvPr/>
        </p:nvSpPr>
        <p:spPr>
          <a:xfrm>
            <a:off x="6485030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/>
              <p:nvPr/>
            </p:nvSpPr>
            <p:spPr>
              <a:xfrm>
                <a:off x="6293271" y="36653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0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271" y="3665378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17470311-0B4F-4B5D-8DC9-A253411C80B2}"/>
              </a:ext>
            </a:extLst>
          </p:cNvPr>
          <p:cNvSpPr/>
          <p:nvPr/>
        </p:nvSpPr>
        <p:spPr>
          <a:xfrm>
            <a:off x="5912652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/>
              <p:nvPr/>
            </p:nvSpPr>
            <p:spPr>
              <a:xfrm>
                <a:off x="5731167" y="36756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2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67" y="367565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64983A40-B2D2-4AFD-8334-492349B54618}"/>
              </a:ext>
            </a:extLst>
          </p:cNvPr>
          <p:cNvSpPr/>
          <p:nvPr/>
        </p:nvSpPr>
        <p:spPr>
          <a:xfrm>
            <a:off x="5350549" y="362783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/>
              <p:nvPr/>
            </p:nvSpPr>
            <p:spPr>
              <a:xfrm>
                <a:off x="5169064" y="36756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4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64" y="3675652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2">
            <a:extLst>
              <a:ext uri="{FF2B5EF4-FFF2-40B4-BE49-F238E27FC236}">
                <a16:creationId xmlns:a16="http://schemas.microsoft.com/office/drawing/2014/main" id="{D024C4C0-4D5B-4093-88F4-175D5B675665}"/>
              </a:ext>
            </a:extLst>
          </p:cNvPr>
          <p:cNvCxnSpPr>
            <a:cxnSpLocks/>
          </p:cNvCxnSpPr>
          <p:nvPr/>
        </p:nvCxnSpPr>
        <p:spPr>
          <a:xfrm flipV="1">
            <a:off x="6065240" y="417178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43">
            <a:extLst>
              <a:ext uri="{FF2B5EF4-FFF2-40B4-BE49-F238E27FC236}">
                <a16:creationId xmlns:a16="http://schemas.microsoft.com/office/drawing/2014/main" id="{D3CA4BBA-C8DA-4B03-9A5E-B9FBB612C075}"/>
              </a:ext>
            </a:extLst>
          </p:cNvPr>
          <p:cNvCxnSpPr>
            <a:cxnSpLocks/>
          </p:cNvCxnSpPr>
          <p:nvPr/>
        </p:nvCxnSpPr>
        <p:spPr>
          <a:xfrm>
            <a:off x="5483163" y="4451621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7" name="直線單箭頭接點 44">
            <a:extLst>
              <a:ext uri="{FF2B5EF4-FFF2-40B4-BE49-F238E27FC236}">
                <a16:creationId xmlns:a16="http://schemas.microsoft.com/office/drawing/2014/main" id="{AF94A441-370D-4AD4-A876-743C6A923E44}"/>
              </a:ext>
            </a:extLst>
          </p:cNvPr>
          <p:cNvCxnSpPr>
            <a:cxnSpLocks/>
          </p:cNvCxnSpPr>
          <p:nvPr/>
        </p:nvCxnSpPr>
        <p:spPr>
          <a:xfrm flipV="1">
            <a:off x="5483163" y="41697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45">
            <a:extLst>
              <a:ext uri="{FF2B5EF4-FFF2-40B4-BE49-F238E27FC236}">
                <a16:creationId xmlns:a16="http://schemas.microsoft.com/office/drawing/2014/main" id="{EDE0455E-3719-40AE-B28B-5E8B5ED7E801}"/>
              </a:ext>
            </a:extLst>
          </p:cNvPr>
          <p:cNvCxnSpPr>
            <a:cxnSpLocks/>
          </p:cNvCxnSpPr>
          <p:nvPr/>
        </p:nvCxnSpPr>
        <p:spPr>
          <a:xfrm flipV="1">
            <a:off x="6629030" y="41697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509855C9-EBCC-4ACC-A6C3-97F5A6B164B3}"/>
              </a:ext>
            </a:extLst>
          </p:cNvPr>
          <p:cNvSpPr/>
          <p:nvPr/>
        </p:nvSpPr>
        <p:spPr>
          <a:xfrm>
            <a:off x="8729146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/>
              <p:nvPr/>
            </p:nvSpPr>
            <p:spPr>
              <a:xfrm>
                <a:off x="8537387" y="36759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0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87" y="3675972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AB758357-148A-4E49-8DD8-A9F9583E14F1}"/>
              </a:ext>
            </a:extLst>
          </p:cNvPr>
          <p:cNvSpPr/>
          <p:nvPr/>
        </p:nvSpPr>
        <p:spPr>
          <a:xfrm>
            <a:off x="8156768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/>
              <p:nvPr/>
            </p:nvSpPr>
            <p:spPr>
              <a:xfrm>
                <a:off x="7975283" y="36862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83" y="3686246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0374AB35-F388-4743-8630-E21D3CAF3823}"/>
              </a:ext>
            </a:extLst>
          </p:cNvPr>
          <p:cNvSpPr/>
          <p:nvPr/>
        </p:nvSpPr>
        <p:spPr>
          <a:xfrm>
            <a:off x="7594665" y="3638429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/>
              <p:nvPr/>
            </p:nvSpPr>
            <p:spPr>
              <a:xfrm>
                <a:off x="7413180" y="36862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4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180" y="3686246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3">
            <a:extLst>
              <a:ext uri="{FF2B5EF4-FFF2-40B4-BE49-F238E27FC236}">
                <a16:creationId xmlns:a16="http://schemas.microsoft.com/office/drawing/2014/main" id="{FA9EDD5F-6AE2-4C23-99CB-2DA99BE92C47}"/>
              </a:ext>
            </a:extLst>
          </p:cNvPr>
          <p:cNvCxnSpPr>
            <a:cxnSpLocks/>
          </p:cNvCxnSpPr>
          <p:nvPr/>
        </p:nvCxnSpPr>
        <p:spPr>
          <a:xfrm flipV="1">
            <a:off x="8309356" y="418237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54">
            <a:extLst>
              <a:ext uri="{FF2B5EF4-FFF2-40B4-BE49-F238E27FC236}">
                <a16:creationId xmlns:a16="http://schemas.microsoft.com/office/drawing/2014/main" id="{051735C3-ACD4-4DCF-83A6-510922799E74}"/>
              </a:ext>
            </a:extLst>
          </p:cNvPr>
          <p:cNvCxnSpPr>
            <a:cxnSpLocks/>
          </p:cNvCxnSpPr>
          <p:nvPr/>
        </p:nvCxnSpPr>
        <p:spPr>
          <a:xfrm>
            <a:off x="7727279" y="4462215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7" name="直線單箭頭接點 55">
            <a:extLst>
              <a:ext uri="{FF2B5EF4-FFF2-40B4-BE49-F238E27FC236}">
                <a16:creationId xmlns:a16="http://schemas.microsoft.com/office/drawing/2014/main" id="{73EF5414-B48D-421C-83BC-4076B476663B}"/>
              </a:ext>
            </a:extLst>
          </p:cNvPr>
          <p:cNvCxnSpPr>
            <a:cxnSpLocks/>
          </p:cNvCxnSpPr>
          <p:nvPr/>
        </p:nvCxnSpPr>
        <p:spPr>
          <a:xfrm flipV="1">
            <a:off x="7727279" y="418036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56">
            <a:extLst>
              <a:ext uri="{FF2B5EF4-FFF2-40B4-BE49-F238E27FC236}">
                <a16:creationId xmlns:a16="http://schemas.microsoft.com/office/drawing/2014/main" id="{0CA9D969-FB8A-4695-A0DC-ED821FF8CDB3}"/>
              </a:ext>
            </a:extLst>
          </p:cNvPr>
          <p:cNvCxnSpPr>
            <a:cxnSpLocks/>
          </p:cNvCxnSpPr>
          <p:nvPr/>
        </p:nvCxnSpPr>
        <p:spPr>
          <a:xfrm flipH="1" flipV="1">
            <a:off x="8862856" y="4209146"/>
            <a:ext cx="0" cy="24271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F51FF8B-B069-402E-B1CA-1238499AD3DB}"/>
              </a:ext>
            </a:extLst>
          </p:cNvPr>
          <p:cNvSpPr/>
          <p:nvPr/>
        </p:nvSpPr>
        <p:spPr>
          <a:xfrm>
            <a:off x="10981850" y="365201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/>
              <p:nvPr/>
            </p:nvSpPr>
            <p:spPr>
              <a:xfrm>
                <a:off x="10790091" y="36895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091" y="3689560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8DEA95A5-A3FD-4A4D-A36F-66A5880ACC7A}"/>
              </a:ext>
            </a:extLst>
          </p:cNvPr>
          <p:cNvSpPr/>
          <p:nvPr/>
        </p:nvSpPr>
        <p:spPr>
          <a:xfrm>
            <a:off x="10409472" y="3652017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/>
              <p:nvPr/>
            </p:nvSpPr>
            <p:spPr>
              <a:xfrm>
                <a:off x="10227987" y="36998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987" y="3699834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77">
            <a:extLst>
              <a:ext uri="{FF2B5EF4-FFF2-40B4-BE49-F238E27FC236}">
                <a16:creationId xmlns:a16="http://schemas.microsoft.com/office/drawing/2014/main" id="{F5ADD7C3-D835-4614-A5CF-4D0DCCA92D23}"/>
              </a:ext>
            </a:extLst>
          </p:cNvPr>
          <p:cNvGrpSpPr/>
          <p:nvPr/>
        </p:nvGrpSpPr>
        <p:grpSpPr>
          <a:xfrm>
            <a:off x="9665884" y="3652017"/>
            <a:ext cx="715161" cy="540000"/>
            <a:chOff x="7174951" y="3803115"/>
            <a:chExt cx="715161" cy="54000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F7B1476-A728-47AE-A5C2-2AD9AD6A8E7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6" name="直線單箭頭接點 64">
            <a:extLst>
              <a:ext uri="{FF2B5EF4-FFF2-40B4-BE49-F238E27FC236}">
                <a16:creationId xmlns:a16="http://schemas.microsoft.com/office/drawing/2014/main" id="{753FAE27-7907-472D-9C21-B2D83A55BB52}"/>
              </a:ext>
            </a:extLst>
          </p:cNvPr>
          <p:cNvCxnSpPr>
            <a:cxnSpLocks/>
          </p:cNvCxnSpPr>
          <p:nvPr/>
        </p:nvCxnSpPr>
        <p:spPr>
          <a:xfrm flipV="1">
            <a:off x="10562060" y="419596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65">
            <a:extLst>
              <a:ext uri="{FF2B5EF4-FFF2-40B4-BE49-F238E27FC236}">
                <a16:creationId xmlns:a16="http://schemas.microsoft.com/office/drawing/2014/main" id="{D697AD04-AB6E-4940-B38B-0D50BD8F1DB9}"/>
              </a:ext>
            </a:extLst>
          </p:cNvPr>
          <p:cNvCxnSpPr>
            <a:cxnSpLocks/>
          </p:cNvCxnSpPr>
          <p:nvPr/>
        </p:nvCxnSpPr>
        <p:spPr>
          <a:xfrm>
            <a:off x="9979983" y="4475803"/>
            <a:ext cx="114586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8" name="直線單箭頭接點 66">
            <a:extLst>
              <a:ext uri="{FF2B5EF4-FFF2-40B4-BE49-F238E27FC236}">
                <a16:creationId xmlns:a16="http://schemas.microsoft.com/office/drawing/2014/main" id="{AA3ED7E9-E9CC-4BFA-90F5-A7B46C32E877}"/>
              </a:ext>
            </a:extLst>
          </p:cNvPr>
          <p:cNvCxnSpPr>
            <a:cxnSpLocks/>
          </p:cNvCxnSpPr>
          <p:nvPr/>
        </p:nvCxnSpPr>
        <p:spPr>
          <a:xfrm flipV="1">
            <a:off x="9979983" y="419395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67">
            <a:extLst>
              <a:ext uri="{FF2B5EF4-FFF2-40B4-BE49-F238E27FC236}">
                <a16:creationId xmlns:a16="http://schemas.microsoft.com/office/drawing/2014/main" id="{FDFDB914-AC67-447D-BD0F-78EF74B71948}"/>
              </a:ext>
            </a:extLst>
          </p:cNvPr>
          <p:cNvCxnSpPr>
            <a:cxnSpLocks/>
          </p:cNvCxnSpPr>
          <p:nvPr/>
        </p:nvCxnSpPr>
        <p:spPr>
          <a:xfrm flipV="1">
            <a:off x="11125850" y="419395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/>
              <p:nvPr/>
            </p:nvSpPr>
            <p:spPr>
              <a:xfrm>
                <a:off x="10217773" y="48098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0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773" y="4809872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/>
              <p:nvPr/>
            </p:nvSpPr>
            <p:spPr>
              <a:xfrm>
                <a:off x="7970099" y="479879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1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99" y="4798799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/>
              <p:nvPr/>
            </p:nvSpPr>
            <p:spPr>
              <a:xfrm>
                <a:off x="5757844" y="479879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2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44" y="4798799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/>
              <p:nvPr/>
            </p:nvSpPr>
            <p:spPr>
              <a:xfrm>
                <a:off x="3464736" y="47913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3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36" y="4791333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/>
              <p:nvPr/>
            </p:nvSpPr>
            <p:spPr>
              <a:xfrm>
                <a:off x="2892903" y="1429679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03" y="1429679"/>
                <a:ext cx="1485791" cy="381258"/>
              </a:xfrm>
              <a:prstGeom prst="rect">
                <a:avLst/>
              </a:prstGeom>
              <a:blipFill>
                <a:blip r:embed="rId22"/>
                <a:stretch>
                  <a:fillRect l="-4527" t="-1613" r="-1646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/>
              <p:nvPr/>
            </p:nvSpPr>
            <p:spPr>
              <a:xfrm>
                <a:off x="2892852" y="2034813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52" y="2034813"/>
                <a:ext cx="1497782" cy="381258"/>
              </a:xfrm>
              <a:prstGeom prst="rect">
                <a:avLst/>
              </a:prstGeom>
              <a:blipFill>
                <a:blip r:embed="rId23"/>
                <a:stretch>
                  <a:fillRect l="-4490" t="-1613" r="-1633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/>
              <p:nvPr/>
            </p:nvSpPr>
            <p:spPr>
              <a:xfrm>
                <a:off x="2903561" y="2618918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61" y="2618918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2459" t="-1613" r="-123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群組 78">
            <a:extLst>
              <a:ext uri="{FF2B5EF4-FFF2-40B4-BE49-F238E27FC236}">
                <a16:creationId xmlns:a16="http://schemas.microsoft.com/office/drawing/2014/main" id="{3E7C8B86-08F5-43DD-B8D5-38DBFF76493D}"/>
              </a:ext>
            </a:extLst>
          </p:cNvPr>
          <p:cNvGrpSpPr/>
          <p:nvPr/>
        </p:nvGrpSpPr>
        <p:grpSpPr>
          <a:xfrm>
            <a:off x="5955530" y="59735"/>
            <a:ext cx="715161" cy="540000"/>
            <a:chOff x="7174951" y="3803115"/>
            <a:chExt cx="715161" cy="540000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099B144-36C0-4C06-9E1A-5738BC8AADF3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群組 81">
            <a:extLst>
              <a:ext uri="{FF2B5EF4-FFF2-40B4-BE49-F238E27FC236}">
                <a16:creationId xmlns:a16="http://schemas.microsoft.com/office/drawing/2014/main" id="{2A2687C5-B416-4B18-A2A6-1364A2960F06}"/>
              </a:ext>
            </a:extLst>
          </p:cNvPr>
          <p:cNvGrpSpPr/>
          <p:nvPr/>
        </p:nvGrpSpPr>
        <p:grpSpPr>
          <a:xfrm>
            <a:off x="6299352" y="59735"/>
            <a:ext cx="715161" cy="540000"/>
            <a:chOff x="7174951" y="3803115"/>
            <a:chExt cx="715161" cy="54000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0661A75-5372-4698-B0D6-1DE81FB63646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群組 84">
            <a:extLst>
              <a:ext uri="{FF2B5EF4-FFF2-40B4-BE49-F238E27FC236}">
                <a16:creationId xmlns:a16="http://schemas.microsoft.com/office/drawing/2014/main" id="{66C70ACF-4C1F-4B26-AA59-345143A1C5E6}"/>
              </a:ext>
            </a:extLst>
          </p:cNvPr>
          <p:cNvGrpSpPr/>
          <p:nvPr/>
        </p:nvGrpSpPr>
        <p:grpSpPr>
          <a:xfrm>
            <a:off x="6643174" y="59735"/>
            <a:ext cx="715161" cy="540000"/>
            <a:chOff x="7174951" y="3803115"/>
            <a:chExt cx="715161" cy="54000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4DFF131-B5D4-44CC-A2AA-9651990971E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群組 87">
            <a:extLst>
              <a:ext uri="{FF2B5EF4-FFF2-40B4-BE49-F238E27FC236}">
                <a16:creationId xmlns:a16="http://schemas.microsoft.com/office/drawing/2014/main" id="{FFA48CB8-413C-4827-A8A6-2AEC25BFAFA5}"/>
              </a:ext>
            </a:extLst>
          </p:cNvPr>
          <p:cNvGrpSpPr/>
          <p:nvPr/>
        </p:nvGrpSpPr>
        <p:grpSpPr>
          <a:xfrm>
            <a:off x="6986995" y="66607"/>
            <a:ext cx="715161" cy="540000"/>
            <a:chOff x="7174951" y="3803115"/>
            <a:chExt cx="715161" cy="54000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65EA6AF-281F-452E-B80C-B833DD37ABD0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文字方塊 90">
            <a:extLst>
              <a:ext uri="{FF2B5EF4-FFF2-40B4-BE49-F238E27FC236}">
                <a16:creationId xmlns:a16="http://schemas.microsoft.com/office/drawing/2014/main" id="{E5AAAC7D-5867-46D2-8F43-CDF96B44C03F}"/>
              </a:ext>
            </a:extLst>
          </p:cNvPr>
          <p:cNvSpPr txBox="1"/>
          <p:nvPr/>
        </p:nvSpPr>
        <p:spPr>
          <a:xfrm>
            <a:off x="7546787" y="123333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90" name="群組 93">
            <a:extLst>
              <a:ext uri="{FF2B5EF4-FFF2-40B4-BE49-F238E27FC236}">
                <a16:creationId xmlns:a16="http://schemas.microsoft.com/office/drawing/2014/main" id="{2F94A9BB-757D-49B5-A390-1134BF3D7881}"/>
              </a:ext>
            </a:extLst>
          </p:cNvPr>
          <p:cNvGrpSpPr/>
          <p:nvPr/>
        </p:nvGrpSpPr>
        <p:grpSpPr>
          <a:xfrm>
            <a:off x="7987566" y="38399"/>
            <a:ext cx="639241" cy="608154"/>
            <a:chOff x="5091792" y="1543557"/>
            <a:chExt cx="639241" cy="608154"/>
          </a:xfrm>
        </p:grpSpPr>
        <p:sp>
          <p:nvSpPr>
            <p:cNvPr id="91" name="文字方塊 91">
              <a:extLst>
                <a:ext uri="{FF2B5EF4-FFF2-40B4-BE49-F238E27FC236}">
                  <a16:creationId xmlns:a16="http://schemas.microsoft.com/office/drawing/2014/main" id="{49D1F759-73B5-44A2-B25F-0D8CAB40C051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13793" r="-4598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B0410CF2-CBD9-4ACC-9D25-2D345E4D5793}"/>
              </a:ext>
            </a:extLst>
          </p:cNvPr>
          <p:cNvSpPr/>
          <p:nvPr/>
        </p:nvSpPr>
        <p:spPr>
          <a:xfrm>
            <a:off x="8737043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/>
              <p:nvPr/>
            </p:nvSpPr>
            <p:spPr>
              <a:xfrm>
                <a:off x="8569595" y="11906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4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595" y="119063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94">
            <a:extLst>
              <a:ext uri="{FF2B5EF4-FFF2-40B4-BE49-F238E27FC236}">
                <a16:creationId xmlns:a16="http://schemas.microsoft.com/office/drawing/2014/main" id="{B6623BD2-F355-47E1-B339-925E680CEFEF}"/>
              </a:ext>
            </a:extLst>
          </p:cNvPr>
          <p:cNvSpPr/>
          <p:nvPr/>
        </p:nvSpPr>
        <p:spPr>
          <a:xfrm>
            <a:off x="9080865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/>
              <p:nvPr/>
            </p:nvSpPr>
            <p:spPr>
              <a:xfrm>
                <a:off x="8899380" y="11906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6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380" y="119064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>
            <a:extLst>
              <a:ext uri="{FF2B5EF4-FFF2-40B4-BE49-F238E27FC236}">
                <a16:creationId xmlns:a16="http://schemas.microsoft.com/office/drawing/2014/main" id="{BEF6AB99-CF95-4006-8C5B-6A892D59B560}"/>
              </a:ext>
            </a:extLst>
          </p:cNvPr>
          <p:cNvSpPr/>
          <p:nvPr/>
        </p:nvSpPr>
        <p:spPr>
          <a:xfrm>
            <a:off x="9424687" y="78886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/>
              <p:nvPr/>
            </p:nvSpPr>
            <p:spPr>
              <a:xfrm>
                <a:off x="9243202" y="11906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8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202" y="119064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>
            <a:extLst>
              <a:ext uri="{FF2B5EF4-FFF2-40B4-BE49-F238E27FC236}">
                <a16:creationId xmlns:a16="http://schemas.microsoft.com/office/drawing/2014/main" id="{3A0F0C7C-6ABF-4C5A-BF6C-5C64492C3708}"/>
              </a:ext>
            </a:extLst>
          </p:cNvPr>
          <p:cNvSpPr/>
          <p:nvPr/>
        </p:nvSpPr>
        <p:spPr>
          <a:xfrm>
            <a:off x="9768508" y="85758"/>
            <a:ext cx="288000" cy="540000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/>
              <p:nvPr/>
            </p:nvSpPr>
            <p:spPr>
              <a:xfrm>
                <a:off x="9587023" y="12593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023" y="125936"/>
                <a:ext cx="715161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F7F38807-7D8F-4B32-8564-1957A0A4CF72}"/>
              </a:ext>
            </a:extLst>
          </p:cNvPr>
          <p:cNvSpPr/>
          <p:nvPr/>
        </p:nvSpPr>
        <p:spPr>
          <a:xfrm>
            <a:off x="6141462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E20ACF6-F85C-4DC6-A798-598B7EA1EE48}"/>
              </a:ext>
            </a:extLst>
          </p:cNvPr>
          <p:cNvSpPr/>
          <p:nvPr/>
        </p:nvSpPr>
        <p:spPr>
          <a:xfrm>
            <a:off x="6485284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3605474-17ED-44E7-9102-E78439C33796}"/>
              </a:ext>
            </a:extLst>
          </p:cNvPr>
          <p:cNvSpPr/>
          <p:nvPr/>
        </p:nvSpPr>
        <p:spPr>
          <a:xfrm>
            <a:off x="6829106" y="12407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74552CD-0CF1-416F-84E7-C70F5B2C6F17}"/>
              </a:ext>
            </a:extLst>
          </p:cNvPr>
          <p:cNvSpPr/>
          <p:nvPr/>
        </p:nvSpPr>
        <p:spPr>
          <a:xfrm>
            <a:off x="7172927" y="12476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EF90768-B516-40E1-85B4-B0D6B1D5E3C0}"/>
              </a:ext>
            </a:extLst>
          </p:cNvPr>
          <p:cNvSpPr/>
          <p:nvPr/>
        </p:nvSpPr>
        <p:spPr>
          <a:xfrm>
            <a:off x="6154981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DDFF4C3-538A-47FC-8E28-27A959C2F5A3}"/>
              </a:ext>
            </a:extLst>
          </p:cNvPr>
          <p:cNvSpPr/>
          <p:nvPr/>
        </p:nvSpPr>
        <p:spPr>
          <a:xfrm>
            <a:off x="6498803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7EA14C9-D731-4925-9B34-6E3505CA7038}"/>
              </a:ext>
            </a:extLst>
          </p:cNvPr>
          <p:cNvSpPr/>
          <p:nvPr/>
        </p:nvSpPr>
        <p:spPr>
          <a:xfrm>
            <a:off x="6842625" y="241962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7DC86CD-9D1F-41D3-ABC1-172069D07601}"/>
              </a:ext>
            </a:extLst>
          </p:cNvPr>
          <p:cNvSpPr/>
          <p:nvPr/>
        </p:nvSpPr>
        <p:spPr>
          <a:xfrm>
            <a:off x="7186446" y="2426496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9" name="文字方塊 114">
            <a:extLst>
              <a:ext uri="{FF2B5EF4-FFF2-40B4-BE49-F238E27FC236}">
                <a16:creationId xmlns:a16="http://schemas.microsoft.com/office/drawing/2014/main" id="{48EDE54E-4FC3-4722-9FFF-AB971AFB49A0}"/>
              </a:ext>
            </a:extLst>
          </p:cNvPr>
          <p:cNvSpPr txBox="1"/>
          <p:nvPr/>
        </p:nvSpPr>
        <p:spPr>
          <a:xfrm>
            <a:off x="7549361" y="1328246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0" name="群組 115">
            <a:extLst>
              <a:ext uri="{FF2B5EF4-FFF2-40B4-BE49-F238E27FC236}">
                <a16:creationId xmlns:a16="http://schemas.microsoft.com/office/drawing/2014/main" id="{3269D35C-FCCF-43F7-A2DC-C4B20147F03E}"/>
              </a:ext>
            </a:extLst>
          </p:cNvPr>
          <p:cNvGrpSpPr/>
          <p:nvPr/>
        </p:nvGrpSpPr>
        <p:grpSpPr>
          <a:xfrm>
            <a:off x="7999656" y="1219957"/>
            <a:ext cx="639241" cy="608154"/>
            <a:chOff x="5091792" y="1543557"/>
            <a:chExt cx="639241" cy="608154"/>
          </a:xfrm>
        </p:grpSpPr>
        <p:sp>
          <p:nvSpPr>
            <p:cNvPr id="111" name="文字方塊 116">
              <a:extLst>
                <a:ext uri="{FF2B5EF4-FFF2-40B4-BE49-F238E27FC236}">
                  <a16:creationId xmlns:a16="http://schemas.microsoft.com/office/drawing/2014/main" id="{B4938D8C-FE80-4657-B86B-A7CA92902CE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4"/>
                  <a:stretch>
                    <a:fillRect l="-13793" t="-3226" r="-4598" b="-48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3" name="文字方塊 118">
            <a:extLst>
              <a:ext uri="{FF2B5EF4-FFF2-40B4-BE49-F238E27FC236}">
                <a16:creationId xmlns:a16="http://schemas.microsoft.com/office/drawing/2014/main" id="{17B05170-F180-47F8-936D-A1F99653BEBB}"/>
              </a:ext>
            </a:extLst>
          </p:cNvPr>
          <p:cNvSpPr txBox="1"/>
          <p:nvPr/>
        </p:nvSpPr>
        <p:spPr>
          <a:xfrm>
            <a:off x="7563963" y="2488554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4" name="群組 119">
            <a:extLst>
              <a:ext uri="{FF2B5EF4-FFF2-40B4-BE49-F238E27FC236}">
                <a16:creationId xmlns:a16="http://schemas.microsoft.com/office/drawing/2014/main" id="{854AD9D9-AC02-49A8-8949-B431747230F4}"/>
              </a:ext>
            </a:extLst>
          </p:cNvPr>
          <p:cNvGrpSpPr/>
          <p:nvPr/>
        </p:nvGrpSpPr>
        <p:grpSpPr>
          <a:xfrm>
            <a:off x="8014258" y="2380265"/>
            <a:ext cx="639241" cy="608154"/>
            <a:chOff x="5091792" y="1543557"/>
            <a:chExt cx="639241" cy="608154"/>
          </a:xfrm>
        </p:grpSpPr>
        <p:sp>
          <p:nvSpPr>
            <p:cNvPr id="115" name="文字方塊 120">
              <a:extLst>
                <a:ext uri="{FF2B5EF4-FFF2-40B4-BE49-F238E27FC236}">
                  <a16:creationId xmlns:a16="http://schemas.microsoft.com/office/drawing/2014/main" id="{91313D57-C8D7-4B60-9681-5B46CABD0D1A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123">
            <a:extLst>
              <a:ext uri="{FF2B5EF4-FFF2-40B4-BE49-F238E27FC236}">
                <a16:creationId xmlns:a16="http://schemas.microsoft.com/office/drawing/2014/main" id="{A318E0D5-7FE6-42ED-8A98-1747027D75BC}"/>
              </a:ext>
            </a:extLst>
          </p:cNvPr>
          <p:cNvGrpSpPr/>
          <p:nvPr/>
        </p:nvGrpSpPr>
        <p:grpSpPr>
          <a:xfrm>
            <a:off x="8572959" y="1241845"/>
            <a:ext cx="1732589" cy="546872"/>
            <a:chOff x="6336961" y="1989986"/>
            <a:chExt cx="1732589" cy="54687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2F9543-B37D-4AA3-A1AF-5AA31E520287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7D7F20B5-F21D-43B4-B486-EABC5C783E9A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076D2048-5511-48BF-996E-0E8D3C0FD19E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37F64DAA-3437-44EE-8973-9F421E6C8857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群組 132">
            <a:extLst>
              <a:ext uri="{FF2B5EF4-FFF2-40B4-BE49-F238E27FC236}">
                <a16:creationId xmlns:a16="http://schemas.microsoft.com/office/drawing/2014/main" id="{87BC4C13-1829-4B2E-BF23-6E293FD2412C}"/>
              </a:ext>
            </a:extLst>
          </p:cNvPr>
          <p:cNvGrpSpPr/>
          <p:nvPr/>
        </p:nvGrpSpPr>
        <p:grpSpPr>
          <a:xfrm>
            <a:off x="8587561" y="2391785"/>
            <a:ext cx="1732589" cy="546872"/>
            <a:chOff x="6336961" y="1989986"/>
            <a:chExt cx="1732589" cy="546872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2342BF4F-D80D-4B2B-9CD4-40543BD52A4B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55D36200-A69B-4B47-8C90-B91E85647217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/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4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74E59DD-0CDB-480F-A777-5A4DDBF227B7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/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4"/>
                  <a:ext cx="715161" cy="46166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F4C63A84-E48D-40C3-B8ED-BB65FF3416A3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/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6"/>
                  <a:ext cx="715161" cy="46166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群組 149">
            <a:extLst>
              <a:ext uri="{FF2B5EF4-FFF2-40B4-BE49-F238E27FC236}">
                <a16:creationId xmlns:a16="http://schemas.microsoft.com/office/drawing/2014/main" id="{B3BFF2BA-07A3-43D0-BD86-CF2EECD05CCD}"/>
              </a:ext>
            </a:extLst>
          </p:cNvPr>
          <p:cNvGrpSpPr/>
          <p:nvPr/>
        </p:nvGrpSpPr>
        <p:grpSpPr>
          <a:xfrm>
            <a:off x="5976212" y="2444576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/>
              <p:nvPr/>
            </p:nvSpPr>
            <p:spPr>
              <a:xfrm>
                <a:off x="5958352" y="128278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0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52" y="1282780"/>
                <a:ext cx="715161" cy="461665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/>
              <p:nvPr/>
            </p:nvSpPr>
            <p:spPr>
              <a:xfrm>
                <a:off x="6631959" y="130203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1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59" y="1302031"/>
                <a:ext cx="715161" cy="46166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/>
              <p:nvPr/>
            </p:nvSpPr>
            <p:spPr>
              <a:xfrm>
                <a:off x="6975780" y="130890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2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780" y="1308903"/>
                <a:ext cx="715161" cy="461665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/>
              <p:nvPr/>
            </p:nvSpPr>
            <p:spPr>
              <a:xfrm>
                <a:off x="6315932" y="129084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3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32" y="1290841"/>
                <a:ext cx="715161" cy="46166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/>
              <p:nvPr/>
            </p:nvSpPr>
            <p:spPr>
              <a:xfrm>
                <a:off x="9209926" y="625534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4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926" y="625534"/>
                <a:ext cx="198772" cy="430887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/>
              <p:nvPr/>
            </p:nvSpPr>
            <p:spPr>
              <a:xfrm>
                <a:off x="9177626" y="1759783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5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626" y="1759783"/>
                <a:ext cx="198772" cy="430887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/>
              <p:nvPr/>
            </p:nvSpPr>
            <p:spPr>
              <a:xfrm>
                <a:off x="9183126" y="2920507"/>
                <a:ext cx="198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6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126" y="2920507"/>
                <a:ext cx="198772" cy="430887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/>
              <p:nvPr/>
            </p:nvSpPr>
            <p:spPr>
              <a:xfrm>
                <a:off x="6638780" y="587279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7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80" y="587279"/>
                <a:ext cx="334322" cy="430887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/>
              <p:nvPr/>
            </p:nvSpPr>
            <p:spPr>
              <a:xfrm>
                <a:off x="6641436" y="1770568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8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36" y="1770568"/>
                <a:ext cx="334322" cy="430887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/>
              <p:nvPr/>
            </p:nvSpPr>
            <p:spPr>
              <a:xfrm>
                <a:off x="6638780" y="2932364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9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80" y="2932364"/>
                <a:ext cx="317587" cy="430887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1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3" grpId="0" animBg="1"/>
      <p:bldP spid="94" grpId="0"/>
      <p:bldP spid="95" grpId="0" animBg="1"/>
      <p:bldP spid="96" grpId="0"/>
      <p:bldP spid="97" grpId="0" animBg="1"/>
      <p:bldP spid="98" grpId="0"/>
      <p:bldP spid="99" grpId="0" animBg="1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  <p:bldP spid="113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15" idx="0"/>
            <a:endCxn id="36" idx="4"/>
          </p:cNvCxnSpPr>
          <p:nvPr/>
        </p:nvCxnSpPr>
        <p:spPr>
          <a:xfrm flipH="1" flipV="1">
            <a:off x="1869337" y="2425703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147995" y="240482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370835" y="2403923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631193" y="2422025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F7DBE77-52AF-47AD-85FC-0C9AC7C75CE0}"/>
              </a:ext>
            </a:extLst>
          </p:cNvPr>
          <p:cNvSpPr/>
          <p:nvPr/>
        </p:nvSpPr>
        <p:spPr>
          <a:xfrm>
            <a:off x="2554544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/>
              <p:nvPr/>
            </p:nvSpPr>
            <p:spPr>
              <a:xfrm>
                <a:off x="2362785" y="347141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785" y="3471414"/>
                <a:ext cx="71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92FC6624-2A96-41CA-8278-29243CCA1ADA}"/>
              </a:ext>
            </a:extLst>
          </p:cNvPr>
          <p:cNvSpPr/>
          <p:nvPr/>
        </p:nvSpPr>
        <p:spPr>
          <a:xfrm>
            <a:off x="1982166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/>
              <p:nvPr/>
            </p:nvSpPr>
            <p:spPr>
              <a:xfrm>
                <a:off x="1800681" y="348168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81" y="3481688"/>
                <a:ext cx="7151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9BA48E27-E83D-4ED4-856D-08E209767B67}"/>
              </a:ext>
            </a:extLst>
          </p:cNvPr>
          <p:cNvSpPr/>
          <p:nvPr/>
        </p:nvSpPr>
        <p:spPr>
          <a:xfrm>
            <a:off x="1420063" y="343387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/>
              <p:nvPr/>
            </p:nvSpPr>
            <p:spPr>
              <a:xfrm>
                <a:off x="1238578" y="348168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8" y="3481688"/>
                <a:ext cx="715161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4830756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4638997" y="345448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997" y="3454484"/>
                <a:ext cx="7151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4258378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4076893" y="34647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93" y="3464758"/>
                <a:ext cx="7151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3696275" y="341694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3514790" y="346475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90" y="3464758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7074872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6883113" y="34650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5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13" y="3465078"/>
                <a:ext cx="71516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6502494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6321009" y="34753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7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09" y="3475352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8EC63E20-8041-4DEA-AB59-126A427C9F3D}"/>
              </a:ext>
            </a:extLst>
          </p:cNvPr>
          <p:cNvSpPr/>
          <p:nvPr/>
        </p:nvSpPr>
        <p:spPr>
          <a:xfrm>
            <a:off x="5940391" y="342753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/>
              <p:nvPr/>
            </p:nvSpPr>
            <p:spPr>
              <a:xfrm>
                <a:off x="5758906" y="34753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9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906" y="347535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9327576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9135817" y="347866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1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817" y="3478666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8755198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8573713" y="34889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3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13" y="3488940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08AF0850-D239-40B4-968D-5DF3E3EDA8B4}"/>
              </a:ext>
            </a:extLst>
          </p:cNvPr>
          <p:cNvSpPr/>
          <p:nvPr/>
        </p:nvSpPr>
        <p:spPr>
          <a:xfrm>
            <a:off x="8193095" y="3441123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/>
              <p:nvPr/>
            </p:nvSpPr>
            <p:spPr>
              <a:xfrm>
                <a:off x="8011610" y="348894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5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10" y="3488940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779337" y="224570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7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077014" y="2254170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8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282423" y="2263028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9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533383" y="2288429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40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16" idx="0"/>
            <a:endCxn id="39" idx="4"/>
          </p:cNvCxnSpPr>
          <p:nvPr/>
        </p:nvCxnSpPr>
        <p:spPr>
          <a:xfrm flipV="1">
            <a:off x="1564063" y="2468429"/>
            <a:ext cx="7059320" cy="96544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16" idx="0"/>
            <a:endCxn id="38" idx="4"/>
          </p:cNvCxnSpPr>
          <p:nvPr/>
        </p:nvCxnSpPr>
        <p:spPr>
          <a:xfrm flipV="1">
            <a:off x="1564063" y="2443028"/>
            <a:ext cx="4808360" cy="99084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16" idx="0"/>
            <a:endCxn id="37" idx="4"/>
          </p:cNvCxnSpPr>
          <p:nvPr/>
        </p:nvCxnSpPr>
        <p:spPr>
          <a:xfrm flipV="1">
            <a:off x="1564063" y="2434170"/>
            <a:ext cx="2602951" cy="9997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16" idx="0"/>
            <a:endCxn id="36" idx="4"/>
          </p:cNvCxnSpPr>
          <p:nvPr/>
        </p:nvCxnSpPr>
        <p:spPr>
          <a:xfrm flipV="1">
            <a:off x="1564063" y="2425703"/>
            <a:ext cx="305274" cy="100816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03253" y="1827242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4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253" y="1827242"/>
                <a:ext cx="565091" cy="385555"/>
              </a:xfrm>
              <a:prstGeom prst="rect">
                <a:avLst/>
              </a:prstGeom>
              <a:blipFill>
                <a:blip r:embed="rId14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975851" y="182724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5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851" y="1827242"/>
                <a:ext cx="565090" cy="385555"/>
              </a:xfrm>
              <a:prstGeom prst="rect">
                <a:avLst/>
              </a:prstGeom>
              <a:blipFill>
                <a:blip r:embed="rId15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127049" y="1827242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6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49" y="1827242"/>
                <a:ext cx="565090" cy="385555"/>
              </a:xfrm>
              <a:prstGeom prst="rect">
                <a:avLst/>
              </a:prstGeom>
              <a:blipFill>
                <a:blip r:embed="rId16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482914" y="1843465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7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914" y="1843465"/>
                <a:ext cx="565091" cy="385555"/>
              </a:xfrm>
              <a:prstGeom prst="rect">
                <a:avLst/>
              </a:prstGeom>
              <a:blipFill>
                <a:blip r:embed="rId17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794107" y="903694"/>
            <a:ext cx="715161" cy="605813"/>
            <a:chOff x="635402" y="1337615"/>
            <a:chExt cx="715161" cy="60581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53" idx="2"/>
          </p:cNvCxnSpPr>
          <p:nvPr/>
        </p:nvCxnSpPr>
        <p:spPr>
          <a:xfrm flipH="1" flipV="1">
            <a:off x="2697489" y="2515465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2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548297" y="2205452"/>
            <a:ext cx="298383" cy="310013"/>
            <a:chOff x="-105878" y="1740168"/>
            <a:chExt cx="461666" cy="46166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5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5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57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4960068" y="2523043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810876" y="2213030"/>
            <a:ext cx="298383" cy="310013"/>
            <a:chOff x="-105878" y="1740168"/>
            <a:chExt cx="461666" cy="46166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60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61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63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7221491" y="2539033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4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072299" y="2229020"/>
            <a:ext cx="298383" cy="310013"/>
            <a:chOff x="-105878" y="1740168"/>
            <a:chExt cx="461666" cy="461665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66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67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69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71" idx="2"/>
          </p:cNvCxnSpPr>
          <p:nvPr/>
        </p:nvCxnSpPr>
        <p:spPr>
          <a:xfrm flipH="1" flipV="1">
            <a:off x="9451591" y="255571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0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302399" y="2245703"/>
            <a:ext cx="298383" cy="310013"/>
            <a:chOff x="-105878" y="1740168"/>
            <a:chExt cx="461666" cy="46166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72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73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5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706322" y="1239870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6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952797" y="1214048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7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219166" y="1182956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450236" y="1202953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9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991660" y="2347696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285350" y="2366038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515662" y="2384026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720331" y="240070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2362784" y="1206600"/>
            <a:ext cx="707782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/>
              <p:nvPr/>
            </p:nvSpPr>
            <p:spPr>
              <a:xfrm>
                <a:off x="973865" y="4404644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65" y="4404644"/>
                <a:ext cx="879793" cy="385555"/>
              </a:xfrm>
              <a:prstGeom prst="rect">
                <a:avLst/>
              </a:prstGeom>
              <a:blipFill>
                <a:blip r:embed="rId20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群組 126">
            <a:extLst>
              <a:ext uri="{FF2B5EF4-FFF2-40B4-BE49-F238E27FC236}">
                <a16:creationId xmlns:a16="http://schemas.microsoft.com/office/drawing/2014/main" id="{48BD5AF3-EFF3-41B7-BB9D-065E53AECC9D}"/>
              </a:ext>
            </a:extLst>
          </p:cNvPr>
          <p:cNvGrpSpPr/>
          <p:nvPr/>
        </p:nvGrpSpPr>
        <p:grpSpPr>
          <a:xfrm>
            <a:off x="2481298" y="4319549"/>
            <a:ext cx="715161" cy="540000"/>
            <a:chOff x="7174951" y="3803115"/>
            <a:chExt cx="715161" cy="540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4B6A4DA-0256-474D-B672-C54889F61A1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F34C8570-502C-460A-8A83-CF6624B39A4C}"/>
              </a:ext>
            </a:extLst>
          </p:cNvPr>
          <p:cNvSpPr/>
          <p:nvPr/>
        </p:nvSpPr>
        <p:spPr>
          <a:xfrm rot="5400000">
            <a:off x="2107364" y="430784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/>
              <p:nvPr/>
            </p:nvSpPr>
            <p:spPr>
              <a:xfrm>
                <a:off x="1924254" y="434986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9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54" y="4349863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/>
              <p:nvPr/>
            </p:nvSpPr>
            <p:spPr>
              <a:xfrm>
                <a:off x="1387822" y="5795220"/>
                <a:ext cx="3284292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(ignore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for simplicity)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0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22" y="5795220"/>
                <a:ext cx="3284292" cy="500137"/>
              </a:xfrm>
              <a:prstGeom prst="rect">
                <a:avLst/>
              </a:prstGeom>
              <a:blipFill>
                <a:blip r:embed="rId23"/>
                <a:stretch>
                  <a:fillRect l="-2974" t="-2439" r="-2602" b="-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/>
              <p:nvPr/>
            </p:nvSpPr>
            <p:spPr>
              <a:xfrm>
                <a:off x="3199443" y="4423382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443" y="4423382"/>
                <a:ext cx="879793" cy="385555"/>
              </a:xfrm>
              <a:prstGeom prst="rect">
                <a:avLst/>
              </a:prstGeom>
              <a:blipFill>
                <a:blip r:embed="rId24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群組 170">
            <a:extLst>
              <a:ext uri="{FF2B5EF4-FFF2-40B4-BE49-F238E27FC236}">
                <a16:creationId xmlns:a16="http://schemas.microsoft.com/office/drawing/2014/main" id="{A8051AD6-32BC-4BE0-834C-F49B3970A26E}"/>
              </a:ext>
            </a:extLst>
          </p:cNvPr>
          <p:cNvGrpSpPr/>
          <p:nvPr/>
        </p:nvGrpSpPr>
        <p:grpSpPr>
          <a:xfrm>
            <a:off x="4706876" y="4338287"/>
            <a:ext cx="715161" cy="540000"/>
            <a:chOff x="7174951" y="3803115"/>
            <a:chExt cx="715161" cy="54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6F3A8F3-B428-4FC2-A8DA-63A156782EB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53AED0B0-DC5C-4F5F-8188-B1B22A78E48C}"/>
              </a:ext>
            </a:extLst>
          </p:cNvPr>
          <p:cNvSpPr/>
          <p:nvPr/>
        </p:nvSpPr>
        <p:spPr>
          <a:xfrm rot="5400000">
            <a:off x="4332942" y="432658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/>
              <p:nvPr/>
            </p:nvSpPr>
            <p:spPr>
              <a:xfrm>
                <a:off x="4149832" y="436860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6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32" y="4368601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/>
              <p:nvPr/>
            </p:nvSpPr>
            <p:spPr>
              <a:xfrm>
                <a:off x="973865" y="5146548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7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65" y="5146548"/>
                <a:ext cx="879793" cy="385555"/>
              </a:xfrm>
              <a:prstGeom prst="rect">
                <a:avLst/>
              </a:prstGeom>
              <a:blipFill>
                <a:blip r:embed="rId27"/>
                <a:stretch>
                  <a:fillRect l="-4861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群組 176">
            <a:extLst>
              <a:ext uri="{FF2B5EF4-FFF2-40B4-BE49-F238E27FC236}">
                <a16:creationId xmlns:a16="http://schemas.microsoft.com/office/drawing/2014/main" id="{460C493B-8029-4187-A765-F9F1D051BB4E}"/>
              </a:ext>
            </a:extLst>
          </p:cNvPr>
          <p:cNvGrpSpPr/>
          <p:nvPr/>
        </p:nvGrpSpPr>
        <p:grpSpPr>
          <a:xfrm>
            <a:off x="2481298" y="5061453"/>
            <a:ext cx="715161" cy="540000"/>
            <a:chOff x="7174951" y="3803115"/>
            <a:chExt cx="715161" cy="54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BD0C8C7-4808-47D1-9FE5-4DF8FEDDA56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E57BF44A-9CB7-4FB8-95FF-1D3BBD07861E}"/>
              </a:ext>
            </a:extLst>
          </p:cNvPr>
          <p:cNvSpPr/>
          <p:nvPr/>
        </p:nvSpPr>
        <p:spPr>
          <a:xfrm rot="5400000">
            <a:off x="2107364" y="504974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/>
              <p:nvPr/>
            </p:nvSpPr>
            <p:spPr>
              <a:xfrm>
                <a:off x="1924254" y="50917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54" y="5091767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/>
              <p:nvPr/>
            </p:nvSpPr>
            <p:spPr>
              <a:xfrm>
                <a:off x="3182176" y="5164051"/>
                <a:ext cx="87979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3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76" y="5164051"/>
                <a:ext cx="879793" cy="385555"/>
              </a:xfrm>
              <a:prstGeom prst="rect">
                <a:avLst/>
              </a:prstGeom>
              <a:blipFill>
                <a:blip r:embed="rId30"/>
                <a:stretch>
                  <a:fillRect l="-4167" r="-347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182">
            <a:extLst>
              <a:ext uri="{FF2B5EF4-FFF2-40B4-BE49-F238E27FC236}">
                <a16:creationId xmlns:a16="http://schemas.microsoft.com/office/drawing/2014/main" id="{9ED2D855-6748-4421-874D-BDF59019C35A}"/>
              </a:ext>
            </a:extLst>
          </p:cNvPr>
          <p:cNvGrpSpPr/>
          <p:nvPr/>
        </p:nvGrpSpPr>
        <p:grpSpPr>
          <a:xfrm>
            <a:off x="4689609" y="5078956"/>
            <a:ext cx="715161" cy="540000"/>
            <a:chOff x="7174951" y="3803115"/>
            <a:chExt cx="715161" cy="54000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05C403F-C017-41FD-96DA-4A21F2D19C7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59A23E3B-FAF3-4D8B-92AC-0721560DF7DF}"/>
              </a:ext>
            </a:extLst>
          </p:cNvPr>
          <p:cNvSpPr/>
          <p:nvPr/>
        </p:nvSpPr>
        <p:spPr>
          <a:xfrm rot="5400000">
            <a:off x="4315675" y="506725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/>
              <p:nvPr/>
            </p:nvSpPr>
            <p:spPr>
              <a:xfrm>
                <a:off x="4132565" y="510927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8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65" y="5109270"/>
                <a:ext cx="715161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群組 187">
            <a:extLst>
              <a:ext uri="{FF2B5EF4-FFF2-40B4-BE49-F238E27FC236}">
                <a16:creationId xmlns:a16="http://schemas.microsoft.com/office/drawing/2014/main" id="{28F3455D-F158-43F5-947C-C14A7FD92BC6}"/>
              </a:ext>
            </a:extLst>
          </p:cNvPr>
          <p:cNvGrpSpPr/>
          <p:nvPr/>
        </p:nvGrpSpPr>
        <p:grpSpPr>
          <a:xfrm>
            <a:off x="8327740" y="4985101"/>
            <a:ext cx="715161" cy="540000"/>
            <a:chOff x="7174951" y="3803115"/>
            <a:chExt cx="715161" cy="540000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712C543-3FB7-4DEC-A8E2-D2D87EA2DB89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25">
            <a:extLst>
              <a:ext uri="{FF2B5EF4-FFF2-40B4-BE49-F238E27FC236}">
                <a16:creationId xmlns:a16="http://schemas.microsoft.com/office/drawing/2014/main" id="{1433F71D-ACBC-4115-A511-480294596E9A}"/>
              </a:ext>
            </a:extLst>
          </p:cNvPr>
          <p:cNvGrpSpPr/>
          <p:nvPr/>
        </p:nvGrpSpPr>
        <p:grpSpPr>
          <a:xfrm>
            <a:off x="7669912" y="4429627"/>
            <a:ext cx="715161" cy="461665"/>
            <a:chOff x="7193535" y="5191659"/>
            <a:chExt cx="715161" cy="461665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73F8935-2456-4F2A-AD7A-447E97209E3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群組 192">
            <a:extLst>
              <a:ext uri="{FF2B5EF4-FFF2-40B4-BE49-F238E27FC236}">
                <a16:creationId xmlns:a16="http://schemas.microsoft.com/office/drawing/2014/main" id="{FBBFF1AD-157F-4930-9A6C-077891F51ECE}"/>
              </a:ext>
            </a:extLst>
          </p:cNvPr>
          <p:cNvGrpSpPr/>
          <p:nvPr/>
        </p:nvGrpSpPr>
        <p:grpSpPr>
          <a:xfrm>
            <a:off x="7669912" y="4843202"/>
            <a:ext cx="715161" cy="461665"/>
            <a:chOff x="7193535" y="5191659"/>
            <a:chExt cx="715161" cy="461665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2BC73E29-1F13-40C6-BD92-8B9CF1AD9CB4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群組 195">
            <a:extLst>
              <a:ext uri="{FF2B5EF4-FFF2-40B4-BE49-F238E27FC236}">
                <a16:creationId xmlns:a16="http://schemas.microsoft.com/office/drawing/2014/main" id="{B5082BF4-ED1A-4A26-B564-06FA3F1751F7}"/>
              </a:ext>
            </a:extLst>
          </p:cNvPr>
          <p:cNvGrpSpPr/>
          <p:nvPr/>
        </p:nvGrpSpPr>
        <p:grpSpPr>
          <a:xfrm>
            <a:off x="7669912" y="5255101"/>
            <a:ext cx="715161" cy="461665"/>
            <a:chOff x="7193535" y="5191659"/>
            <a:chExt cx="715161" cy="461665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0A6EFFE-B98D-44E8-ADD5-6359EFD03ABA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群組 198">
            <a:extLst>
              <a:ext uri="{FF2B5EF4-FFF2-40B4-BE49-F238E27FC236}">
                <a16:creationId xmlns:a16="http://schemas.microsoft.com/office/drawing/2014/main" id="{9F919A94-EE88-4715-B0F9-5A18D1BD91F2}"/>
              </a:ext>
            </a:extLst>
          </p:cNvPr>
          <p:cNvGrpSpPr/>
          <p:nvPr/>
        </p:nvGrpSpPr>
        <p:grpSpPr>
          <a:xfrm>
            <a:off x="7669912" y="5651533"/>
            <a:ext cx="715161" cy="461665"/>
            <a:chOff x="7193535" y="5191659"/>
            <a:chExt cx="715161" cy="461665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2138F0B-C0BF-4692-951E-37F758C2547D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/>
              <p:nvPr/>
            </p:nvSpPr>
            <p:spPr>
              <a:xfrm>
                <a:off x="7201581" y="511167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4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81" y="5111671"/>
                <a:ext cx="298159" cy="369332"/>
              </a:xfrm>
              <a:prstGeom prst="rect">
                <a:avLst/>
              </a:prstGeom>
              <a:blipFill>
                <a:blip r:embed="rId38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群組 28">
            <a:extLst>
              <a:ext uri="{FF2B5EF4-FFF2-40B4-BE49-F238E27FC236}">
                <a16:creationId xmlns:a16="http://schemas.microsoft.com/office/drawing/2014/main" id="{C6B65D08-154E-4CC6-BF98-A8FECA9A4733}"/>
              </a:ext>
            </a:extLst>
          </p:cNvPr>
          <p:cNvGrpSpPr/>
          <p:nvPr/>
        </p:nvGrpSpPr>
        <p:grpSpPr>
          <a:xfrm>
            <a:off x="6522872" y="4355028"/>
            <a:ext cx="565091" cy="430683"/>
            <a:chOff x="5686213" y="4717020"/>
            <a:chExt cx="565091" cy="430683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8CE7627-4B5F-47B2-B5BB-8E5E1153B48D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群組 204">
            <a:extLst>
              <a:ext uri="{FF2B5EF4-FFF2-40B4-BE49-F238E27FC236}">
                <a16:creationId xmlns:a16="http://schemas.microsoft.com/office/drawing/2014/main" id="{B76C3D2F-EB20-475B-96BB-0FD0ABEC6F7E}"/>
              </a:ext>
            </a:extLst>
          </p:cNvPr>
          <p:cNvGrpSpPr/>
          <p:nvPr/>
        </p:nvGrpSpPr>
        <p:grpSpPr>
          <a:xfrm>
            <a:off x="6531581" y="4785711"/>
            <a:ext cx="565091" cy="430683"/>
            <a:chOff x="5686213" y="4717020"/>
            <a:chExt cx="565091" cy="430683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29A270A-55CB-45E7-B02F-DA1075E9958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群組 207">
            <a:extLst>
              <a:ext uri="{FF2B5EF4-FFF2-40B4-BE49-F238E27FC236}">
                <a16:creationId xmlns:a16="http://schemas.microsoft.com/office/drawing/2014/main" id="{8C7637A3-6148-4FD1-B0AD-2B9A114A2001}"/>
              </a:ext>
            </a:extLst>
          </p:cNvPr>
          <p:cNvGrpSpPr/>
          <p:nvPr/>
        </p:nvGrpSpPr>
        <p:grpSpPr>
          <a:xfrm>
            <a:off x="6531949" y="5218625"/>
            <a:ext cx="565091" cy="430683"/>
            <a:chOff x="5686213" y="4717020"/>
            <a:chExt cx="565091" cy="430683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51B7E750-9EA5-4BCB-9756-757C55C8B6B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6452" r="-4301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群組 210">
            <a:extLst>
              <a:ext uri="{FF2B5EF4-FFF2-40B4-BE49-F238E27FC236}">
                <a16:creationId xmlns:a16="http://schemas.microsoft.com/office/drawing/2014/main" id="{773F522B-EADA-4972-A73C-1AFBAD3DDAF5}"/>
              </a:ext>
            </a:extLst>
          </p:cNvPr>
          <p:cNvGrpSpPr/>
          <p:nvPr/>
        </p:nvGrpSpPr>
        <p:grpSpPr>
          <a:xfrm>
            <a:off x="6532285" y="5646851"/>
            <a:ext cx="565091" cy="430683"/>
            <a:chOff x="5686213" y="4717020"/>
            <a:chExt cx="565091" cy="430683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F7760E7-EEDA-453F-A05F-DB232FF59BD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ACF233B8-07F6-4B09-A479-5E1022C5FE82}"/>
              </a:ext>
            </a:extLst>
          </p:cNvPr>
          <p:cNvSpPr/>
          <p:nvPr/>
        </p:nvSpPr>
        <p:spPr>
          <a:xfrm>
            <a:off x="1309920" y="3335238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3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8" grpId="0" animBg="1"/>
      <p:bldP spid="89" grpId="0"/>
      <p:bldP spid="91" grpId="0"/>
      <p:bldP spid="95" grpId="0" animBg="1"/>
      <p:bldP spid="96" grpId="0"/>
      <p:bldP spid="97" grpId="0"/>
      <p:bldP spid="101" grpId="0" animBg="1"/>
      <p:bldP spid="102" grpId="0"/>
      <p:bldP spid="103" grpId="0"/>
      <p:bldP spid="107" grpId="0" animBg="1"/>
      <p:bldP spid="108" grpId="0"/>
      <p:bldP spid="1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4328072" y="2492740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2118722" y="2456536"/>
            <a:ext cx="1939394" cy="106541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6556580" y="2461116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8816938" y="2479218"/>
            <a:ext cx="288925" cy="105598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965082" y="230289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262759" y="2311363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468168" y="232022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8719128" y="234562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6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026020" y="2525622"/>
            <a:ext cx="4783108" cy="9485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4026020" y="2500221"/>
            <a:ext cx="2532148" cy="97391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026020" y="2491363"/>
            <a:ext cx="326739" cy="98277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2055082" y="2482896"/>
            <a:ext cx="248650" cy="9225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888998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998" y="1884435"/>
                <a:ext cx="572208" cy="385555"/>
              </a:xfrm>
              <a:prstGeom prst="rect">
                <a:avLst/>
              </a:prstGeom>
              <a:blipFill>
                <a:blip r:embed="rId2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161596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96" y="1884435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312794" y="18844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794" y="1884435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8668659" y="1900658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TW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659" y="1900658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248315" y="972497"/>
            <a:ext cx="715161" cy="605813"/>
            <a:chOff x="635402" y="1337615"/>
            <a:chExt cx="715161" cy="60581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2883234" y="2572658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9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734042" y="2262645"/>
            <a:ext cx="298383" cy="310013"/>
            <a:chOff x="-105878" y="1740168"/>
            <a:chExt cx="461666" cy="46166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31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2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3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34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5145813" y="258023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5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996621" y="2270223"/>
            <a:ext cx="298383" cy="310013"/>
            <a:chOff x="-105878" y="1740168"/>
            <a:chExt cx="461666" cy="4616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37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8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40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7407236" y="2596226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1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258044" y="2286213"/>
            <a:ext cx="298383" cy="310013"/>
            <a:chOff x="-105878" y="1740168"/>
            <a:chExt cx="461666" cy="46166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3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46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9637336" y="2612909"/>
            <a:ext cx="9200" cy="894762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488144" y="2302896"/>
            <a:ext cx="298383" cy="310013"/>
            <a:chOff x="-105878" y="1740168"/>
            <a:chExt cx="461666" cy="46166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9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0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52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892067" y="1297063"/>
            <a:ext cx="0" cy="9440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145708" y="1293472"/>
            <a:ext cx="0" cy="98721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4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404911" y="1240149"/>
            <a:ext cx="0" cy="103636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5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9635981" y="1260146"/>
            <a:ext cx="0" cy="105386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6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177405" y="240488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471095" y="2423231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6701407" y="2441219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8906076" y="2457902"/>
            <a:ext cx="55663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4824743" y="1260146"/>
            <a:ext cx="481123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598898" y="123997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zh-TW" altLang="en-US" sz="2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8" y="123997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883410" y="1260146"/>
            <a:ext cx="1384155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2740289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2548530" y="352860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30" y="3528607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167911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1986426" y="35388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426" y="3538881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1605808" y="349106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1424323" y="35388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323" y="3538881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5016501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4824742" y="351167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742" y="3511677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4444123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4262638" y="3521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38" y="3521951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3882020" y="347413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3700535" y="3521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535" y="3521951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7260617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7068858" y="35222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58" y="3522271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6688239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6506754" y="35325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54" y="3532545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6126136" y="3484728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5944651" y="35325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651" y="3532545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9513321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9321562" y="35358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62" y="3535859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8940943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8759458" y="35461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458" y="3546133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8378840" y="349831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8197355" y="35461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55" y="3546133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群組 183">
            <a:extLst>
              <a:ext uri="{FF2B5EF4-FFF2-40B4-BE49-F238E27FC236}">
                <a16:creationId xmlns:a16="http://schemas.microsoft.com/office/drawing/2014/main" id="{3A067D6E-4259-4E11-AD46-E11D077CBA35}"/>
              </a:ext>
            </a:extLst>
          </p:cNvPr>
          <p:cNvGrpSpPr/>
          <p:nvPr/>
        </p:nvGrpSpPr>
        <p:grpSpPr>
          <a:xfrm>
            <a:off x="8044125" y="4972915"/>
            <a:ext cx="715161" cy="540000"/>
            <a:chOff x="7174951" y="3803115"/>
            <a:chExt cx="715161" cy="54000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D080B20-83FE-4A2F-8E3F-40BA01E0B50F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群組 186">
            <a:extLst>
              <a:ext uri="{FF2B5EF4-FFF2-40B4-BE49-F238E27FC236}">
                <a16:creationId xmlns:a16="http://schemas.microsoft.com/office/drawing/2014/main" id="{AD8CEDA7-1FC3-4862-9F3A-DA2DF91BACC7}"/>
              </a:ext>
            </a:extLst>
          </p:cNvPr>
          <p:cNvGrpSpPr/>
          <p:nvPr/>
        </p:nvGrpSpPr>
        <p:grpSpPr>
          <a:xfrm>
            <a:off x="7399271" y="4424805"/>
            <a:ext cx="715161" cy="461665"/>
            <a:chOff x="7193535" y="5191659"/>
            <a:chExt cx="715161" cy="461665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83D289E5-940C-48FB-AA2C-B2E0396A661C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189">
            <a:extLst>
              <a:ext uri="{FF2B5EF4-FFF2-40B4-BE49-F238E27FC236}">
                <a16:creationId xmlns:a16="http://schemas.microsoft.com/office/drawing/2014/main" id="{F4CEF948-73ED-438E-81FA-49AE930D3E26}"/>
              </a:ext>
            </a:extLst>
          </p:cNvPr>
          <p:cNvGrpSpPr/>
          <p:nvPr/>
        </p:nvGrpSpPr>
        <p:grpSpPr>
          <a:xfrm>
            <a:off x="7399271" y="4838380"/>
            <a:ext cx="715161" cy="461665"/>
            <a:chOff x="7193535" y="5191659"/>
            <a:chExt cx="715161" cy="461665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CADDDCA-CC86-46E9-A145-927521D4D1B6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群組 192">
            <a:extLst>
              <a:ext uri="{FF2B5EF4-FFF2-40B4-BE49-F238E27FC236}">
                <a16:creationId xmlns:a16="http://schemas.microsoft.com/office/drawing/2014/main" id="{41BE7CDB-D5E6-451D-85FF-4ECC8FEA795E}"/>
              </a:ext>
            </a:extLst>
          </p:cNvPr>
          <p:cNvGrpSpPr/>
          <p:nvPr/>
        </p:nvGrpSpPr>
        <p:grpSpPr>
          <a:xfrm>
            <a:off x="7399271" y="5250279"/>
            <a:ext cx="715161" cy="461665"/>
            <a:chOff x="7193535" y="5191659"/>
            <a:chExt cx="715161" cy="46166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14FBC58-89E5-4AF4-AA77-713873081D2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群組 195">
            <a:extLst>
              <a:ext uri="{FF2B5EF4-FFF2-40B4-BE49-F238E27FC236}">
                <a16:creationId xmlns:a16="http://schemas.microsoft.com/office/drawing/2014/main" id="{F2AAF516-226F-4783-A3D0-D860946B341F}"/>
              </a:ext>
            </a:extLst>
          </p:cNvPr>
          <p:cNvGrpSpPr/>
          <p:nvPr/>
        </p:nvGrpSpPr>
        <p:grpSpPr>
          <a:xfrm>
            <a:off x="7399271" y="5646711"/>
            <a:ext cx="715161" cy="461665"/>
            <a:chOff x="7193535" y="5191659"/>
            <a:chExt cx="715161" cy="461665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3208E78-1DB8-4840-83D5-E69AE8206E23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/>
              <p:nvPr/>
            </p:nvSpPr>
            <p:spPr>
              <a:xfrm>
                <a:off x="6930940" y="5106849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2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40" y="5106849"/>
                <a:ext cx="298159" cy="369332"/>
              </a:xfrm>
              <a:prstGeom prst="rect">
                <a:avLst/>
              </a:prstGeom>
              <a:blipFill>
                <a:blip r:embed="rId26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99">
            <a:extLst>
              <a:ext uri="{FF2B5EF4-FFF2-40B4-BE49-F238E27FC236}">
                <a16:creationId xmlns:a16="http://schemas.microsoft.com/office/drawing/2014/main" id="{A051C2BF-9219-4172-BFB2-D968287D0C5D}"/>
              </a:ext>
            </a:extLst>
          </p:cNvPr>
          <p:cNvGrpSpPr/>
          <p:nvPr/>
        </p:nvGrpSpPr>
        <p:grpSpPr>
          <a:xfrm>
            <a:off x="4464704" y="4304327"/>
            <a:ext cx="565091" cy="430683"/>
            <a:chOff x="5686213" y="4717020"/>
            <a:chExt cx="565091" cy="43068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8B367E6-85FF-4617-9C88-23D1FDC3AE3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群組 202">
            <a:extLst>
              <a:ext uri="{FF2B5EF4-FFF2-40B4-BE49-F238E27FC236}">
                <a16:creationId xmlns:a16="http://schemas.microsoft.com/office/drawing/2014/main" id="{B946CFED-5D07-4543-9436-8702BD1DCF65}"/>
              </a:ext>
            </a:extLst>
          </p:cNvPr>
          <p:cNvGrpSpPr/>
          <p:nvPr/>
        </p:nvGrpSpPr>
        <p:grpSpPr>
          <a:xfrm>
            <a:off x="4473413" y="4735010"/>
            <a:ext cx="565091" cy="430683"/>
            <a:chOff x="5686213" y="4717020"/>
            <a:chExt cx="565091" cy="430683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669173A6-9A5C-4D93-9B07-FE6E7EC1829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群組 205">
            <a:extLst>
              <a:ext uri="{FF2B5EF4-FFF2-40B4-BE49-F238E27FC236}">
                <a16:creationId xmlns:a16="http://schemas.microsoft.com/office/drawing/2014/main" id="{E689F411-604E-41FF-92FD-0C8BFA8EE045}"/>
              </a:ext>
            </a:extLst>
          </p:cNvPr>
          <p:cNvGrpSpPr/>
          <p:nvPr/>
        </p:nvGrpSpPr>
        <p:grpSpPr>
          <a:xfrm>
            <a:off x="4473781" y="5167924"/>
            <a:ext cx="565091" cy="430683"/>
            <a:chOff x="5686213" y="4717020"/>
            <a:chExt cx="565091" cy="430683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21C23DB-9AB9-44EF-BC02-F5B5B085057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208">
            <a:extLst>
              <a:ext uri="{FF2B5EF4-FFF2-40B4-BE49-F238E27FC236}">
                <a16:creationId xmlns:a16="http://schemas.microsoft.com/office/drawing/2014/main" id="{23859274-A036-4ACC-9629-16817A16EF7F}"/>
              </a:ext>
            </a:extLst>
          </p:cNvPr>
          <p:cNvGrpSpPr/>
          <p:nvPr/>
        </p:nvGrpSpPr>
        <p:grpSpPr>
          <a:xfrm>
            <a:off x="4474117" y="5596150"/>
            <a:ext cx="565091" cy="430683"/>
            <a:chOff x="5686213" y="4717020"/>
            <a:chExt cx="565091" cy="43068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791A98A3-2991-4C7F-B396-D5465E38CF9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群組 211">
            <a:extLst>
              <a:ext uri="{FF2B5EF4-FFF2-40B4-BE49-F238E27FC236}">
                <a16:creationId xmlns:a16="http://schemas.microsoft.com/office/drawing/2014/main" id="{2388E83A-4B87-4C10-B7E4-6222980131CC}"/>
              </a:ext>
            </a:extLst>
          </p:cNvPr>
          <p:cNvGrpSpPr/>
          <p:nvPr/>
        </p:nvGrpSpPr>
        <p:grpSpPr>
          <a:xfrm>
            <a:off x="8499010" y="4980279"/>
            <a:ext cx="715161" cy="540000"/>
            <a:chOff x="7174951" y="3803115"/>
            <a:chExt cx="715161" cy="540000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E947518A-038B-4D1B-989B-258FEA56F45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群組 214">
            <a:extLst>
              <a:ext uri="{FF2B5EF4-FFF2-40B4-BE49-F238E27FC236}">
                <a16:creationId xmlns:a16="http://schemas.microsoft.com/office/drawing/2014/main" id="{BD5F5BEB-1F95-43BD-A93A-C55EE4F996E7}"/>
              </a:ext>
            </a:extLst>
          </p:cNvPr>
          <p:cNvGrpSpPr/>
          <p:nvPr/>
        </p:nvGrpSpPr>
        <p:grpSpPr>
          <a:xfrm>
            <a:off x="5037811" y="4319221"/>
            <a:ext cx="572208" cy="430683"/>
            <a:chOff x="5686213" y="4717020"/>
            <a:chExt cx="572208" cy="4306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D246F7F-7147-40B4-9F2F-F06F85D59CF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群組 217">
            <a:extLst>
              <a:ext uri="{FF2B5EF4-FFF2-40B4-BE49-F238E27FC236}">
                <a16:creationId xmlns:a16="http://schemas.microsoft.com/office/drawing/2014/main" id="{08AFD238-DD25-43E4-877C-E0937FED0A81}"/>
              </a:ext>
            </a:extLst>
          </p:cNvPr>
          <p:cNvGrpSpPr/>
          <p:nvPr/>
        </p:nvGrpSpPr>
        <p:grpSpPr>
          <a:xfrm>
            <a:off x="5046520" y="4749904"/>
            <a:ext cx="572208" cy="430683"/>
            <a:chOff x="5686213" y="4717020"/>
            <a:chExt cx="572208" cy="430683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683D67AA-3D12-448C-97AF-5BCCBB92A7D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群組 220">
            <a:extLst>
              <a:ext uri="{FF2B5EF4-FFF2-40B4-BE49-F238E27FC236}">
                <a16:creationId xmlns:a16="http://schemas.microsoft.com/office/drawing/2014/main" id="{0C7CB887-2DEF-45BD-AE3A-B5E6DC9DEAF0}"/>
              </a:ext>
            </a:extLst>
          </p:cNvPr>
          <p:cNvGrpSpPr/>
          <p:nvPr/>
        </p:nvGrpSpPr>
        <p:grpSpPr>
          <a:xfrm>
            <a:off x="5046888" y="5182818"/>
            <a:ext cx="572208" cy="430683"/>
            <a:chOff x="5686213" y="4717020"/>
            <a:chExt cx="572208" cy="430683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003D30B-1187-463D-8826-43F0A44E19C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群組 223">
            <a:extLst>
              <a:ext uri="{FF2B5EF4-FFF2-40B4-BE49-F238E27FC236}">
                <a16:creationId xmlns:a16="http://schemas.microsoft.com/office/drawing/2014/main" id="{770093F9-EF51-49BF-9BFD-0BE979BBBAB0}"/>
              </a:ext>
            </a:extLst>
          </p:cNvPr>
          <p:cNvGrpSpPr/>
          <p:nvPr/>
        </p:nvGrpSpPr>
        <p:grpSpPr>
          <a:xfrm>
            <a:off x="5047224" y="5611044"/>
            <a:ext cx="572208" cy="430683"/>
            <a:chOff x="5686213" y="4717020"/>
            <a:chExt cx="572208" cy="430683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A7BCA10-7528-4AEF-B161-F890A4BB253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群組 226">
            <a:extLst>
              <a:ext uri="{FF2B5EF4-FFF2-40B4-BE49-F238E27FC236}">
                <a16:creationId xmlns:a16="http://schemas.microsoft.com/office/drawing/2014/main" id="{1197E9EB-D115-4EAB-A8DB-ABEDDE5B2022}"/>
              </a:ext>
            </a:extLst>
          </p:cNvPr>
          <p:cNvGrpSpPr/>
          <p:nvPr/>
        </p:nvGrpSpPr>
        <p:grpSpPr>
          <a:xfrm>
            <a:off x="5613791" y="4304327"/>
            <a:ext cx="572208" cy="430683"/>
            <a:chOff x="5686213" y="4717020"/>
            <a:chExt cx="572208" cy="430683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77958DAA-348C-4D4F-8F25-63E3F131A94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229">
            <a:extLst>
              <a:ext uri="{FF2B5EF4-FFF2-40B4-BE49-F238E27FC236}">
                <a16:creationId xmlns:a16="http://schemas.microsoft.com/office/drawing/2014/main" id="{56DFFC3C-8483-4BBF-BB85-D9EC2D8AE4E0}"/>
              </a:ext>
            </a:extLst>
          </p:cNvPr>
          <p:cNvGrpSpPr/>
          <p:nvPr/>
        </p:nvGrpSpPr>
        <p:grpSpPr>
          <a:xfrm>
            <a:off x="5622500" y="4735010"/>
            <a:ext cx="572208" cy="430683"/>
            <a:chOff x="5686213" y="4717020"/>
            <a:chExt cx="572208" cy="43068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4A77E211-2FA1-4CB1-B73F-DE8B812A535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7"/>
                  <a:stretch>
                    <a:fillRect l="-7527" r="-537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6" name="群組 232">
            <a:extLst>
              <a:ext uri="{FF2B5EF4-FFF2-40B4-BE49-F238E27FC236}">
                <a16:creationId xmlns:a16="http://schemas.microsoft.com/office/drawing/2014/main" id="{5B3638B3-7D49-4E65-81AB-24418E821FED}"/>
              </a:ext>
            </a:extLst>
          </p:cNvPr>
          <p:cNvGrpSpPr/>
          <p:nvPr/>
        </p:nvGrpSpPr>
        <p:grpSpPr>
          <a:xfrm>
            <a:off x="5622868" y="5167924"/>
            <a:ext cx="572208" cy="430683"/>
            <a:chOff x="5686213" y="4717020"/>
            <a:chExt cx="572208" cy="430683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45E605AD-5D4B-4E1C-BBCB-F93BAA89858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8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群組 235">
            <a:extLst>
              <a:ext uri="{FF2B5EF4-FFF2-40B4-BE49-F238E27FC236}">
                <a16:creationId xmlns:a16="http://schemas.microsoft.com/office/drawing/2014/main" id="{CF1C5AA2-112A-4F0B-AF83-28DA4E37E41E}"/>
              </a:ext>
            </a:extLst>
          </p:cNvPr>
          <p:cNvGrpSpPr/>
          <p:nvPr/>
        </p:nvGrpSpPr>
        <p:grpSpPr>
          <a:xfrm>
            <a:off x="5623204" y="5596150"/>
            <a:ext cx="572208" cy="430683"/>
            <a:chOff x="5686213" y="4717020"/>
            <a:chExt cx="572208" cy="43068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FEC108F-21BD-4B6C-8227-9E5251E8FA0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群組 238">
            <a:extLst>
              <a:ext uri="{FF2B5EF4-FFF2-40B4-BE49-F238E27FC236}">
                <a16:creationId xmlns:a16="http://schemas.microsoft.com/office/drawing/2014/main" id="{A7EE5422-22FD-4F0F-969A-554BB277CF22}"/>
              </a:ext>
            </a:extLst>
          </p:cNvPr>
          <p:cNvGrpSpPr/>
          <p:nvPr/>
        </p:nvGrpSpPr>
        <p:grpSpPr>
          <a:xfrm>
            <a:off x="6170584" y="4330438"/>
            <a:ext cx="572208" cy="430683"/>
            <a:chOff x="5686213" y="4717020"/>
            <a:chExt cx="572208" cy="430683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40C01F55-AF96-4C52-A438-9C6615A9F9AC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7527" r="-537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群組 241">
            <a:extLst>
              <a:ext uri="{FF2B5EF4-FFF2-40B4-BE49-F238E27FC236}">
                <a16:creationId xmlns:a16="http://schemas.microsoft.com/office/drawing/2014/main" id="{E823225D-DA50-45A6-9BB1-E406D2E53BFB}"/>
              </a:ext>
            </a:extLst>
          </p:cNvPr>
          <p:cNvGrpSpPr/>
          <p:nvPr/>
        </p:nvGrpSpPr>
        <p:grpSpPr>
          <a:xfrm>
            <a:off x="6179293" y="4761121"/>
            <a:ext cx="572208" cy="430683"/>
            <a:chOff x="5686213" y="4717020"/>
            <a:chExt cx="572208" cy="43068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89B26F3-680F-4AD0-A978-45CFC2DACA0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群組 244">
            <a:extLst>
              <a:ext uri="{FF2B5EF4-FFF2-40B4-BE49-F238E27FC236}">
                <a16:creationId xmlns:a16="http://schemas.microsoft.com/office/drawing/2014/main" id="{DE4D1741-EBFA-439D-AA33-2A80E5D0E3B6}"/>
              </a:ext>
            </a:extLst>
          </p:cNvPr>
          <p:cNvGrpSpPr/>
          <p:nvPr/>
        </p:nvGrpSpPr>
        <p:grpSpPr>
          <a:xfrm>
            <a:off x="6179661" y="5194035"/>
            <a:ext cx="572208" cy="430683"/>
            <a:chOff x="5686213" y="4717020"/>
            <a:chExt cx="572208" cy="430683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F78DF670-D629-4416-8F10-CC31BEB0A8F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群組 247">
            <a:extLst>
              <a:ext uri="{FF2B5EF4-FFF2-40B4-BE49-F238E27FC236}">
                <a16:creationId xmlns:a16="http://schemas.microsoft.com/office/drawing/2014/main" id="{3210AE8C-4962-4B5C-95CB-7588EA511410}"/>
              </a:ext>
            </a:extLst>
          </p:cNvPr>
          <p:cNvGrpSpPr/>
          <p:nvPr/>
        </p:nvGrpSpPr>
        <p:grpSpPr>
          <a:xfrm>
            <a:off x="6179997" y="5622261"/>
            <a:ext cx="572208" cy="430683"/>
            <a:chOff x="5686213" y="4717020"/>
            <a:chExt cx="572208" cy="43068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D260FF3-FAB1-46CA-B9E9-34941DC3941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3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/>
              <p:nvPr/>
            </p:nvSpPr>
            <p:spPr>
              <a:xfrm>
                <a:off x="7556965" y="6057246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4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965" y="6057246"/>
                <a:ext cx="334322" cy="430887"/>
              </a:xfrm>
              <a:prstGeom prst="rect">
                <a:avLst/>
              </a:prstGeom>
              <a:blipFill>
                <a:blip r:embed="rId44"/>
                <a:stretch>
                  <a:fillRect r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/>
              <p:nvPr/>
            </p:nvSpPr>
            <p:spPr>
              <a:xfrm>
                <a:off x="5448261" y="6057245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5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261" y="6057245"/>
                <a:ext cx="334322" cy="43088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/>
              <p:nvPr/>
            </p:nvSpPr>
            <p:spPr>
              <a:xfrm>
                <a:off x="8816938" y="5565712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6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938" y="5565712"/>
                <a:ext cx="334322" cy="43088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" name="群組 253">
            <a:extLst>
              <a:ext uri="{FF2B5EF4-FFF2-40B4-BE49-F238E27FC236}">
                <a16:creationId xmlns:a16="http://schemas.microsoft.com/office/drawing/2014/main" id="{65B421E7-A40D-4237-80D9-456A64F73CB4}"/>
              </a:ext>
            </a:extLst>
          </p:cNvPr>
          <p:cNvGrpSpPr/>
          <p:nvPr/>
        </p:nvGrpSpPr>
        <p:grpSpPr>
          <a:xfrm>
            <a:off x="8939075" y="4980892"/>
            <a:ext cx="715161" cy="540000"/>
            <a:chOff x="7174951" y="3803115"/>
            <a:chExt cx="715161" cy="540000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8C8882ED-7465-4F2E-B6FE-025CCFBC001B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群組 256">
            <a:extLst>
              <a:ext uri="{FF2B5EF4-FFF2-40B4-BE49-F238E27FC236}">
                <a16:creationId xmlns:a16="http://schemas.microsoft.com/office/drawing/2014/main" id="{B0CCADAD-91A1-46D6-BBD5-6D7070B7C3F7}"/>
              </a:ext>
            </a:extLst>
          </p:cNvPr>
          <p:cNvGrpSpPr/>
          <p:nvPr/>
        </p:nvGrpSpPr>
        <p:grpSpPr>
          <a:xfrm>
            <a:off x="9393960" y="4988256"/>
            <a:ext cx="715161" cy="540000"/>
            <a:chOff x="7174951" y="3803115"/>
            <a:chExt cx="715161" cy="540000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69884CDC-7394-4014-A848-239957B6BBD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3" name="箭號: 向右 8">
            <a:extLst>
              <a:ext uri="{FF2B5EF4-FFF2-40B4-BE49-F238E27FC236}">
                <a16:creationId xmlns:a16="http://schemas.microsoft.com/office/drawing/2014/main" id="{CDF6358C-1B64-4397-BD23-23BAD4969642}"/>
              </a:ext>
            </a:extLst>
          </p:cNvPr>
          <p:cNvSpPr/>
          <p:nvPr/>
        </p:nvSpPr>
        <p:spPr>
          <a:xfrm flipH="1">
            <a:off x="3855101" y="4849390"/>
            <a:ext cx="515279" cy="69312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64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1488638" y="4276119"/>
            <a:ext cx="565090" cy="430683"/>
            <a:chOff x="5686213" y="4717020"/>
            <a:chExt cx="565090" cy="430683"/>
          </a:xfrm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49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1497347" y="4706802"/>
            <a:ext cx="565091" cy="430683"/>
            <a:chOff x="5686213" y="4717020"/>
            <a:chExt cx="565091" cy="430683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0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1497715" y="5139716"/>
            <a:ext cx="565091" cy="430683"/>
            <a:chOff x="5686213" y="4717020"/>
            <a:chExt cx="565091" cy="430683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1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3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1498051" y="5567942"/>
            <a:ext cx="565091" cy="430683"/>
            <a:chOff x="5686213" y="4717020"/>
            <a:chExt cx="565091" cy="430683"/>
          </a:xfrm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2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2061745" y="4291013"/>
            <a:ext cx="572208" cy="430683"/>
            <a:chOff x="5686213" y="4717020"/>
            <a:chExt cx="572208" cy="43068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2070454" y="4721696"/>
            <a:ext cx="572208" cy="430683"/>
            <a:chOff x="5686213" y="4717020"/>
            <a:chExt cx="572208" cy="430683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2070822" y="5154610"/>
            <a:ext cx="572208" cy="430683"/>
            <a:chOff x="5686213" y="4717020"/>
            <a:chExt cx="572208" cy="430683"/>
          </a:xfrm>
        </p:grpSpPr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5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5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2071158" y="5582836"/>
            <a:ext cx="572208" cy="430683"/>
            <a:chOff x="5686213" y="4717020"/>
            <a:chExt cx="572208" cy="430683"/>
          </a:xfrm>
        </p:grpSpPr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6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2637725" y="4276119"/>
            <a:ext cx="572208" cy="430683"/>
            <a:chOff x="5686213" y="4717020"/>
            <a:chExt cx="572208" cy="430683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2646434" y="4706802"/>
            <a:ext cx="572208" cy="430683"/>
            <a:chOff x="5686213" y="4717020"/>
            <a:chExt cx="572208" cy="430683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8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2646802" y="5139716"/>
            <a:ext cx="572208" cy="430683"/>
            <a:chOff x="5686213" y="4717020"/>
            <a:chExt cx="572208" cy="430683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9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7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2647138" y="5567942"/>
            <a:ext cx="572208" cy="430683"/>
            <a:chOff x="5686213" y="4717020"/>
            <a:chExt cx="572208" cy="430683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0"/>
                  <a:stretch>
                    <a:fillRect l="-7527" t="-14063" r="-2580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0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3194518" y="4302230"/>
            <a:ext cx="572208" cy="430683"/>
            <a:chOff x="5686213" y="4717020"/>
            <a:chExt cx="572208" cy="430683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3203227" y="4732913"/>
            <a:ext cx="572208" cy="430683"/>
            <a:chOff x="5686213" y="4717020"/>
            <a:chExt cx="572208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2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3203595" y="5165827"/>
            <a:ext cx="572208" cy="430683"/>
            <a:chOff x="5686213" y="4717020"/>
            <a:chExt cx="572208" cy="430683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3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3203931" y="5594053"/>
            <a:ext cx="572208" cy="430683"/>
            <a:chOff x="5686213" y="4717020"/>
            <a:chExt cx="572208" cy="430683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2472195" y="6029037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2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195" y="6029037"/>
                <a:ext cx="334322" cy="44544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矩形 212">
            <a:extLst>
              <a:ext uri="{FF2B5EF4-FFF2-40B4-BE49-F238E27FC236}">
                <a16:creationId xmlns:a16="http://schemas.microsoft.com/office/drawing/2014/main" id="{9F4EFB72-1938-49AB-9434-FF3A07BA520D}"/>
              </a:ext>
            </a:extLst>
          </p:cNvPr>
          <p:cNvSpPr/>
          <p:nvPr/>
        </p:nvSpPr>
        <p:spPr>
          <a:xfrm>
            <a:off x="3766583" y="3366182"/>
            <a:ext cx="515179" cy="7715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6" grpId="0"/>
      <p:bldP spid="163" grpId="0" animBg="1"/>
      <p:bldP spid="2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4996535" y="2446841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2787185" y="2410637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7225043" y="24152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9485401" y="243331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2633545" y="225699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931222" y="2265464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7136631" y="227432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9387591" y="229972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694483" y="2479723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4694483" y="2454322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694483" y="2445464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2723545" y="2436997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2557461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61" y="1838536"/>
                <a:ext cx="572208" cy="385555"/>
              </a:xfrm>
              <a:prstGeom prst="rect">
                <a:avLst/>
              </a:prstGeom>
              <a:blipFill>
                <a:blip r:embed="rId2"/>
                <a:stretch>
                  <a:fillRect l="-7527" t="-15873" r="-2580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830059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59" y="1838536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981257" y="1838536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57" y="1838536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9337122" y="185475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22" y="1854759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7447" t="-14063" r="-2446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916778" y="926598"/>
            <a:ext cx="715161" cy="605813"/>
            <a:chOff x="635402" y="1337615"/>
            <a:chExt cx="715161" cy="60581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3551697" y="2526759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3402505" y="2216746"/>
            <a:ext cx="298383" cy="310013"/>
            <a:chOff x="-105878" y="1740168"/>
            <a:chExt cx="461666" cy="46166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1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2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5814276" y="253433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5665084" y="2224324"/>
            <a:ext cx="298383" cy="310013"/>
            <a:chOff x="-105878" y="1740168"/>
            <a:chExt cx="461666" cy="4616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38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8075699" y="255032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926507" y="2240314"/>
            <a:ext cx="298383" cy="310013"/>
            <a:chOff x="-105878" y="1740168"/>
            <a:chExt cx="461666" cy="46166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3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44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10305799" y="2567010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10156607" y="2256997"/>
            <a:ext cx="298383" cy="310013"/>
            <a:chOff x="-105878" y="1740168"/>
            <a:chExt cx="461666" cy="46166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9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50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3560530" y="1251164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814171" y="1247573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8073374" y="1194250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0304444" y="1214247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45868" y="235899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5139558" y="2377332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7369870" y="239532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9574539" y="2412003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5493206" y="1214247"/>
            <a:ext cx="481123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7248658" y="140549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1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658" y="140549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3551873" y="1214247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3408752" y="344516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3216993" y="348270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993" y="3482708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836374" y="344516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2654889" y="34929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89" y="3492982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2274271" y="344516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2092786" y="349298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86" y="3492982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5684964" y="342823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5493205" y="346577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05" y="3465778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5112586" y="342823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4931101" y="34760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101" y="3476052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4550483" y="342823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4368998" y="347605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98" y="3476052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7929080" y="3438829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7737321" y="347637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321" y="3476372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7356702" y="3438829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7175217" y="34866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217" y="3486646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6794599" y="3438829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6613114" y="348664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14" y="3486646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10181784" y="345241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9990025" y="348996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025" y="3489960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9609406" y="345241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9427921" y="35002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921" y="3500234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9047303" y="3452417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8865818" y="3500234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18" y="3500234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7338646" y="4210880"/>
            <a:ext cx="565090" cy="430683"/>
            <a:chOff x="5686213" y="4717020"/>
            <a:chExt cx="565090" cy="430683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21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7347355" y="4641563"/>
            <a:ext cx="565091" cy="430683"/>
            <a:chOff x="5686213" y="4717020"/>
            <a:chExt cx="565091" cy="430683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2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7347723" y="5074477"/>
            <a:ext cx="565091" cy="430683"/>
            <a:chOff x="5686213" y="4717020"/>
            <a:chExt cx="565091" cy="430683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3"/>
                  <a:stretch>
                    <a:fillRect l="-7527" t="-15873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7348059" y="5502703"/>
            <a:ext cx="565091" cy="430683"/>
            <a:chOff x="5686213" y="4717020"/>
            <a:chExt cx="565091" cy="430683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4"/>
                  <a:stretch>
                    <a:fillRect l="-6452" t="-14286" r="-2688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7911753" y="4225774"/>
            <a:ext cx="572208" cy="430683"/>
            <a:chOff x="5686213" y="4717020"/>
            <a:chExt cx="572208" cy="43068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5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7920462" y="4656457"/>
            <a:ext cx="572208" cy="430683"/>
            <a:chOff x="5686213" y="4717020"/>
            <a:chExt cx="572208" cy="43068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7920830" y="5089371"/>
            <a:ext cx="572208" cy="430683"/>
            <a:chOff x="5686213" y="4717020"/>
            <a:chExt cx="572208" cy="430683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7921166" y="5517597"/>
            <a:ext cx="572208" cy="430683"/>
            <a:chOff x="5686213" y="4717020"/>
            <a:chExt cx="572208" cy="43068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8487733" y="4210880"/>
            <a:ext cx="572208" cy="430683"/>
            <a:chOff x="5686213" y="4717020"/>
            <a:chExt cx="572208" cy="430683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8496442" y="4641563"/>
            <a:ext cx="572208" cy="430683"/>
            <a:chOff x="5686213" y="4717020"/>
            <a:chExt cx="572208" cy="430683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8496810" y="5074477"/>
            <a:ext cx="572208" cy="430683"/>
            <a:chOff x="5686213" y="4717020"/>
            <a:chExt cx="572208" cy="430683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8497146" y="5502703"/>
            <a:ext cx="572208" cy="430683"/>
            <a:chOff x="5686213" y="4717020"/>
            <a:chExt cx="572208" cy="430683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9044526" y="4236991"/>
            <a:ext cx="572208" cy="430683"/>
            <a:chOff x="5686213" y="4717020"/>
            <a:chExt cx="572208" cy="430683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9053235" y="4667674"/>
            <a:ext cx="572208" cy="430683"/>
            <a:chOff x="5686213" y="4717020"/>
            <a:chExt cx="572208" cy="430683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9053603" y="5100588"/>
            <a:ext cx="572208" cy="430683"/>
            <a:chOff x="5686213" y="4717020"/>
            <a:chExt cx="572208" cy="430683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7447" t="-14286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9053939" y="5528814"/>
            <a:ext cx="572208" cy="430683"/>
            <a:chOff x="5686213" y="4717020"/>
            <a:chExt cx="572208" cy="430683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8322203" y="5963798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5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203" y="5963798"/>
                <a:ext cx="334322" cy="44544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 135">
            <a:extLst>
              <a:ext uri="{FF2B5EF4-FFF2-40B4-BE49-F238E27FC236}">
                <a16:creationId xmlns:a16="http://schemas.microsoft.com/office/drawing/2014/main" id="{201DF851-2271-4BE2-B6BF-1FD09959F419}"/>
              </a:ext>
            </a:extLst>
          </p:cNvPr>
          <p:cNvSpPr/>
          <p:nvPr/>
        </p:nvSpPr>
        <p:spPr>
          <a:xfrm>
            <a:off x="5698266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91B5A42E-257A-4DB7-BF29-BA30E0369FB1}"/>
              </a:ext>
            </a:extLst>
          </p:cNvPr>
          <p:cNvSpPr/>
          <p:nvPr/>
        </p:nvSpPr>
        <p:spPr>
          <a:xfrm>
            <a:off x="6042088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E58AAF4-F0B2-454D-9215-2815C6C79434}"/>
              </a:ext>
            </a:extLst>
          </p:cNvPr>
          <p:cNvSpPr/>
          <p:nvPr/>
        </p:nvSpPr>
        <p:spPr>
          <a:xfrm>
            <a:off x="6385910" y="4803400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10B4533-4002-4B88-A021-FD68F94AF12B}"/>
              </a:ext>
            </a:extLst>
          </p:cNvPr>
          <p:cNvSpPr/>
          <p:nvPr/>
        </p:nvSpPr>
        <p:spPr>
          <a:xfrm>
            <a:off x="6729731" y="481027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40" name="群組 312">
            <a:extLst>
              <a:ext uri="{FF2B5EF4-FFF2-40B4-BE49-F238E27FC236}">
                <a16:creationId xmlns:a16="http://schemas.microsoft.com/office/drawing/2014/main" id="{408B7C92-52DC-4F67-B432-2E07E44A565C}"/>
              </a:ext>
            </a:extLst>
          </p:cNvPr>
          <p:cNvGrpSpPr/>
          <p:nvPr/>
        </p:nvGrpSpPr>
        <p:grpSpPr>
          <a:xfrm>
            <a:off x="5519497" y="4828352"/>
            <a:ext cx="1732589" cy="487788"/>
            <a:chOff x="3387509" y="317020"/>
            <a:chExt cx="1732589" cy="48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6166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6166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6166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/>
              <p:nvPr/>
            </p:nvSpPr>
            <p:spPr>
              <a:xfrm>
                <a:off x="6182065" y="5316140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5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065" y="5316140"/>
                <a:ext cx="317587" cy="43088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文字方塊 318">
            <a:extLst>
              <a:ext uri="{FF2B5EF4-FFF2-40B4-BE49-F238E27FC236}">
                <a16:creationId xmlns:a16="http://schemas.microsoft.com/office/drawing/2014/main" id="{E699788A-BB0F-4FA2-83BF-A46A8BBB4CE8}"/>
              </a:ext>
            </a:extLst>
          </p:cNvPr>
          <p:cNvSpPr txBox="1"/>
          <p:nvPr/>
        </p:nvSpPr>
        <p:spPr>
          <a:xfrm>
            <a:off x="4914445" y="4805449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CB52F776-400B-4394-AB5C-46DF7A47DF45}"/>
              </a:ext>
            </a:extLst>
          </p:cNvPr>
          <p:cNvSpPr/>
          <p:nvPr/>
        </p:nvSpPr>
        <p:spPr>
          <a:xfrm>
            <a:off x="3209868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/>
              <p:nvPr/>
            </p:nvSpPr>
            <p:spPr>
              <a:xfrm>
                <a:off x="3042420" y="480596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8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420" y="4805968"/>
                <a:ext cx="715161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69CFDCA4-157C-44A1-A247-657B82A33BF6}"/>
              </a:ext>
            </a:extLst>
          </p:cNvPr>
          <p:cNvSpPr/>
          <p:nvPr/>
        </p:nvSpPr>
        <p:spPr>
          <a:xfrm>
            <a:off x="3553690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/>
              <p:nvPr/>
            </p:nvSpPr>
            <p:spPr>
              <a:xfrm>
                <a:off x="3372205" y="480596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0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05" y="4805969"/>
                <a:ext cx="715161" cy="46166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矩形 150">
            <a:extLst>
              <a:ext uri="{FF2B5EF4-FFF2-40B4-BE49-F238E27FC236}">
                <a16:creationId xmlns:a16="http://schemas.microsoft.com/office/drawing/2014/main" id="{A17FF875-22C7-4A98-BD9C-870C46F9B19B}"/>
              </a:ext>
            </a:extLst>
          </p:cNvPr>
          <p:cNvSpPr/>
          <p:nvPr/>
        </p:nvSpPr>
        <p:spPr>
          <a:xfrm>
            <a:off x="3897512" y="4765791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/>
              <p:nvPr/>
            </p:nvSpPr>
            <p:spPr>
              <a:xfrm>
                <a:off x="3716027" y="480596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2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027" y="4805969"/>
                <a:ext cx="715161" cy="46166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 152">
            <a:extLst>
              <a:ext uri="{FF2B5EF4-FFF2-40B4-BE49-F238E27FC236}">
                <a16:creationId xmlns:a16="http://schemas.microsoft.com/office/drawing/2014/main" id="{4E221C14-2465-472E-B4D6-6CAECD037D06}"/>
              </a:ext>
            </a:extLst>
          </p:cNvPr>
          <p:cNvSpPr/>
          <p:nvPr/>
        </p:nvSpPr>
        <p:spPr>
          <a:xfrm>
            <a:off x="4241333" y="4772663"/>
            <a:ext cx="288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/>
              <p:nvPr/>
            </p:nvSpPr>
            <p:spPr>
              <a:xfrm>
                <a:off x="4059848" y="481284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4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48" y="4812841"/>
                <a:ext cx="715161" cy="46166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/>
              <p:nvPr/>
            </p:nvSpPr>
            <p:spPr>
              <a:xfrm>
                <a:off x="3707367" y="5340841"/>
                <a:ext cx="3270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5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67" y="5340841"/>
                <a:ext cx="327013" cy="43088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矩形 155">
            <a:extLst>
              <a:ext uri="{FF2B5EF4-FFF2-40B4-BE49-F238E27FC236}">
                <a16:creationId xmlns:a16="http://schemas.microsoft.com/office/drawing/2014/main" id="{7FCEE31E-1B7D-4CD7-B6CB-BD43A4708D1B}"/>
              </a:ext>
            </a:extLst>
          </p:cNvPr>
          <p:cNvSpPr/>
          <p:nvPr/>
        </p:nvSpPr>
        <p:spPr>
          <a:xfrm>
            <a:off x="7354960" y="4282118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F7217479-DE2E-492E-B52A-9552D944973A}"/>
              </a:ext>
            </a:extLst>
          </p:cNvPr>
          <p:cNvSpPr/>
          <p:nvPr/>
        </p:nvSpPr>
        <p:spPr>
          <a:xfrm>
            <a:off x="7939863" y="4282118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11874C3D-C7C8-447E-BA8E-0464995438AE}"/>
              </a:ext>
            </a:extLst>
          </p:cNvPr>
          <p:cNvSpPr/>
          <p:nvPr/>
        </p:nvSpPr>
        <p:spPr>
          <a:xfrm>
            <a:off x="8516034" y="4291745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EB244086-59A7-4A7A-8A16-2845852D85CA}"/>
              </a:ext>
            </a:extLst>
          </p:cNvPr>
          <p:cNvSpPr/>
          <p:nvPr/>
        </p:nvSpPr>
        <p:spPr>
          <a:xfrm>
            <a:off x="9072573" y="4291815"/>
            <a:ext cx="517119" cy="1677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11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5" grpId="0"/>
      <p:bldP spid="147" grpId="0" animBg="1"/>
      <p:bldP spid="148" grpId="0"/>
      <p:bldP spid="149" grpId="0" animBg="1"/>
      <p:bldP spid="150" grpId="0"/>
      <p:bldP spid="151" grpId="0" animBg="1"/>
      <p:bldP spid="152" grpId="0"/>
      <p:bldP spid="153" grpId="0" animBg="1"/>
      <p:bldP spid="154" grpId="0"/>
      <p:bldP spid="155" grpId="0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7.Transformer——Self Attention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1">
            <a:extLst>
              <a:ext uri="{FF2B5EF4-FFF2-40B4-BE49-F238E27FC236}">
                <a16:creationId xmlns:a16="http://schemas.microsoft.com/office/drawing/2014/main" id="{567AFFE3-2054-4E61-BAE4-6E04660225FC}"/>
              </a:ext>
            </a:extLst>
          </p:cNvPr>
          <p:cNvSpPr txBox="1"/>
          <p:nvPr/>
        </p:nvSpPr>
        <p:spPr>
          <a:xfrm>
            <a:off x="-354322" y="5909650"/>
            <a:ext cx="77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反正就是</a:t>
            </a:r>
            <a:r>
              <a:rPr lang="zh-TW" altLang="en-US" sz="28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一堆</a:t>
            </a:r>
            <a:r>
              <a:rPr lang="zh-CN" altLang="en-US" sz="28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矩阵</a:t>
            </a:r>
            <a:r>
              <a:rPr lang="zh-TW" altLang="en-US" sz="28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乘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法，用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可以加速</a:t>
            </a:r>
          </a:p>
        </p:txBody>
      </p:sp>
      <p:sp>
        <p:nvSpPr>
          <p:cNvPr id="9" name="文字方塊 277">
            <a:extLst>
              <a:ext uri="{FF2B5EF4-FFF2-40B4-BE49-F238E27FC236}">
                <a16:creationId xmlns:a16="http://schemas.microsoft.com/office/drawing/2014/main" id="{A454DEC8-EA81-4EC4-A964-FBFA81E1DC69}"/>
              </a:ext>
            </a:extLst>
          </p:cNvPr>
          <p:cNvSpPr txBox="1"/>
          <p:nvPr/>
        </p:nvSpPr>
        <p:spPr>
          <a:xfrm>
            <a:off x="7022772" y="839522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" name="群組 278">
            <a:extLst>
              <a:ext uri="{FF2B5EF4-FFF2-40B4-BE49-F238E27FC236}">
                <a16:creationId xmlns:a16="http://schemas.microsoft.com/office/drawing/2014/main" id="{A0AF9435-5DEC-47E3-9726-899FDBCA1B04}"/>
              </a:ext>
            </a:extLst>
          </p:cNvPr>
          <p:cNvGrpSpPr/>
          <p:nvPr/>
        </p:nvGrpSpPr>
        <p:grpSpPr>
          <a:xfrm>
            <a:off x="7463157" y="802045"/>
            <a:ext cx="639241" cy="608154"/>
            <a:chOff x="5091792" y="1543557"/>
            <a:chExt cx="639241" cy="608154"/>
          </a:xfrm>
        </p:grpSpPr>
        <p:sp>
          <p:nvSpPr>
            <p:cNvPr id="11" name="文字方塊 279">
              <a:extLst>
                <a:ext uri="{FF2B5EF4-FFF2-40B4-BE49-F238E27FC236}">
                  <a16:creationId xmlns:a16="http://schemas.microsoft.com/office/drawing/2014/main" id="{3B6CD58D-DC66-4A54-9D4E-5C0B35BF64EB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418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3793" r="-4598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字方塊 281">
            <a:extLst>
              <a:ext uri="{FF2B5EF4-FFF2-40B4-BE49-F238E27FC236}">
                <a16:creationId xmlns:a16="http://schemas.microsoft.com/office/drawing/2014/main" id="{40D43FF9-E35D-4563-B72D-28266682011E}"/>
              </a:ext>
            </a:extLst>
          </p:cNvPr>
          <p:cNvSpPr txBox="1"/>
          <p:nvPr/>
        </p:nvSpPr>
        <p:spPr>
          <a:xfrm>
            <a:off x="7022772" y="1548367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4" name="群組 282">
            <a:extLst>
              <a:ext uri="{FF2B5EF4-FFF2-40B4-BE49-F238E27FC236}">
                <a16:creationId xmlns:a16="http://schemas.microsoft.com/office/drawing/2014/main" id="{8C8561E2-AA8C-4BAC-B7D0-143D309D882C}"/>
              </a:ext>
            </a:extLst>
          </p:cNvPr>
          <p:cNvGrpSpPr/>
          <p:nvPr/>
        </p:nvGrpSpPr>
        <p:grpSpPr>
          <a:xfrm>
            <a:off x="7463157" y="1525411"/>
            <a:ext cx="639241" cy="608154"/>
            <a:chOff x="5091792" y="1543557"/>
            <a:chExt cx="639241" cy="608154"/>
          </a:xfrm>
        </p:grpSpPr>
        <p:sp>
          <p:nvSpPr>
            <p:cNvPr id="15" name="文字方塊 283">
              <a:extLst>
                <a:ext uri="{FF2B5EF4-FFF2-40B4-BE49-F238E27FC236}">
                  <a16:creationId xmlns:a16="http://schemas.microsoft.com/office/drawing/2014/main" id="{2CE22EAD-D2F6-4FCE-A3A9-1F4690BBCD2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35595" cy="375872"/>
                </a:xfrm>
                <a:prstGeom prst="rect">
                  <a:avLst/>
                </a:prstGeom>
                <a:blipFill>
                  <a:blip r:embed="rId3"/>
                  <a:stretch>
                    <a:fillRect l="-13636" t="-3279" r="-3409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文字方塊 285">
            <a:extLst>
              <a:ext uri="{FF2B5EF4-FFF2-40B4-BE49-F238E27FC236}">
                <a16:creationId xmlns:a16="http://schemas.microsoft.com/office/drawing/2014/main" id="{71CDB789-2466-4EB8-8F51-21EFA14D3EC9}"/>
              </a:ext>
            </a:extLst>
          </p:cNvPr>
          <p:cNvSpPr txBox="1"/>
          <p:nvPr/>
        </p:nvSpPr>
        <p:spPr>
          <a:xfrm>
            <a:off x="7000680" y="2240788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8" name="群組 286">
            <a:extLst>
              <a:ext uri="{FF2B5EF4-FFF2-40B4-BE49-F238E27FC236}">
                <a16:creationId xmlns:a16="http://schemas.microsoft.com/office/drawing/2014/main" id="{61FF8CBC-0429-4624-A856-400D4D147613}"/>
              </a:ext>
            </a:extLst>
          </p:cNvPr>
          <p:cNvGrpSpPr/>
          <p:nvPr/>
        </p:nvGrpSpPr>
        <p:grpSpPr>
          <a:xfrm>
            <a:off x="7463636" y="2185170"/>
            <a:ext cx="639241" cy="608154"/>
            <a:chOff x="5091792" y="1543557"/>
            <a:chExt cx="639241" cy="608154"/>
          </a:xfrm>
        </p:grpSpPr>
        <p:sp>
          <p:nvSpPr>
            <p:cNvPr id="19" name="文字方塊 287">
              <a:extLst>
                <a:ext uri="{FF2B5EF4-FFF2-40B4-BE49-F238E27FC236}">
                  <a16:creationId xmlns:a16="http://schemas.microsoft.com/office/drawing/2014/main" id="{286F0C4D-086B-4FC5-B679-5C67C258CC94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608154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/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8" y="1684301"/>
                  <a:ext cx="5250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/>
              <p:nvPr/>
            </p:nvSpPr>
            <p:spPr>
              <a:xfrm>
                <a:off x="5216702" y="75909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Q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2" y="759090"/>
                <a:ext cx="1713297" cy="61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/>
              <p:nvPr/>
            </p:nvSpPr>
            <p:spPr>
              <a:xfrm>
                <a:off x="5216701" y="147257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K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1" y="1472570"/>
                <a:ext cx="1713297" cy="61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/>
              <p:nvPr/>
            </p:nvSpPr>
            <p:spPr>
              <a:xfrm>
                <a:off x="5217363" y="2185170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3" y="2185170"/>
                <a:ext cx="1713297" cy="61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307">
            <a:extLst>
              <a:ext uri="{FF2B5EF4-FFF2-40B4-BE49-F238E27FC236}">
                <a16:creationId xmlns:a16="http://schemas.microsoft.com/office/drawing/2014/main" id="{409AA4C6-627F-47FE-8391-66AD93069DB5}"/>
              </a:ext>
            </a:extLst>
          </p:cNvPr>
          <p:cNvGrpSpPr/>
          <p:nvPr/>
        </p:nvGrpSpPr>
        <p:grpSpPr>
          <a:xfrm>
            <a:off x="7463157" y="2927742"/>
            <a:ext cx="679984" cy="1713297"/>
            <a:chOff x="6592432" y="2322887"/>
            <a:chExt cx="679984" cy="171329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CB4BF57-1779-477E-BADF-F1BA2469CB23}"/>
                </a:ext>
              </a:extLst>
            </p:cNvPr>
            <p:cNvSpPr/>
            <p:nvPr/>
          </p:nvSpPr>
          <p:spPr>
            <a:xfrm rot="5400000">
              <a:off x="6075775" y="2839544"/>
              <a:ext cx="1713297" cy="67998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/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0" lang="en-US" altLang="zh-TW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262" y="2976096"/>
                  <a:ext cx="334322" cy="430887"/>
                </a:xfrm>
                <a:prstGeom prst="rect">
                  <a:avLst/>
                </a:prstGeom>
                <a:blipFill>
                  <a:blip r:embed="rId8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/>
              <p:nvPr/>
            </p:nvSpPr>
            <p:spPr>
              <a:xfrm>
                <a:off x="8240486" y="3432011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Q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486" y="3432011"/>
                <a:ext cx="1713297" cy="679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/>
              <p:nvPr/>
            </p:nvSpPr>
            <p:spPr>
              <a:xfrm>
                <a:off x="5322134" y="3038530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34" y="3038530"/>
                <a:ext cx="1569546" cy="14889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號: 向右 295">
            <a:extLst>
              <a:ext uri="{FF2B5EF4-FFF2-40B4-BE49-F238E27FC236}">
                <a16:creationId xmlns:a16="http://schemas.microsoft.com/office/drawing/2014/main" id="{33285C0E-B95B-4E92-9FD9-CCF27D3867C4}"/>
              </a:ext>
            </a:extLst>
          </p:cNvPr>
          <p:cNvSpPr/>
          <p:nvPr/>
        </p:nvSpPr>
        <p:spPr>
          <a:xfrm flipH="1">
            <a:off x="4648568" y="3371626"/>
            <a:ext cx="515279" cy="693120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/>
              <p:nvPr/>
            </p:nvSpPr>
            <p:spPr>
              <a:xfrm>
                <a:off x="2999879" y="2973733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9" y="2973733"/>
                <a:ext cx="1569546" cy="14889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/>
              <p:nvPr/>
            </p:nvSpPr>
            <p:spPr>
              <a:xfrm>
                <a:off x="6921583" y="4713607"/>
                <a:ext cx="1569546" cy="1488905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83" y="4713607"/>
                <a:ext cx="1569546" cy="14889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/>
              <p:nvPr/>
            </p:nvSpPr>
            <p:spPr>
              <a:xfrm>
                <a:off x="5136823" y="5132594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823" y="5132594"/>
                <a:ext cx="1713297" cy="6799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299">
            <a:extLst>
              <a:ext uri="{FF2B5EF4-FFF2-40B4-BE49-F238E27FC236}">
                <a16:creationId xmlns:a16="http://schemas.microsoft.com/office/drawing/2014/main" id="{E6F49C20-BA58-40B3-8CD8-23F5CB9BBB50}"/>
              </a:ext>
            </a:extLst>
          </p:cNvPr>
          <p:cNvSpPr txBox="1"/>
          <p:nvPr/>
        </p:nvSpPr>
        <p:spPr>
          <a:xfrm>
            <a:off x="4717741" y="5196449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/>
              <p:nvPr/>
            </p:nvSpPr>
            <p:spPr>
              <a:xfrm>
                <a:off x="8188658" y="802798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658" y="802798"/>
                <a:ext cx="1713297" cy="61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/>
              <p:nvPr/>
            </p:nvSpPr>
            <p:spPr>
              <a:xfrm>
                <a:off x="3002028" y="5118067"/>
                <a:ext cx="1713297" cy="679984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028" y="5118067"/>
                <a:ext cx="1713297" cy="6799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04">
            <a:extLst>
              <a:ext uri="{FF2B5EF4-FFF2-40B4-BE49-F238E27FC236}">
                <a16:creationId xmlns:a16="http://schemas.microsoft.com/office/drawing/2014/main" id="{BA2A8539-10E0-499D-9501-C43418E61EA5}"/>
              </a:ext>
            </a:extLst>
          </p:cNvPr>
          <p:cNvSpPr txBox="1"/>
          <p:nvPr/>
        </p:nvSpPr>
        <p:spPr>
          <a:xfrm>
            <a:off x="7017411" y="3541526"/>
            <a:ext cx="3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/>
              <p:nvPr/>
            </p:nvSpPr>
            <p:spPr>
              <a:xfrm>
                <a:off x="8188657" y="1504013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657" y="1504013"/>
                <a:ext cx="1713297" cy="61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/>
              <p:nvPr/>
            </p:nvSpPr>
            <p:spPr>
              <a:xfrm>
                <a:off x="8182930" y="2196172"/>
                <a:ext cx="1713297" cy="61200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930" y="2196172"/>
                <a:ext cx="1713297" cy="61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圖片 33">
            <a:extLst>
              <a:ext uri="{FF2B5EF4-FFF2-40B4-BE49-F238E27FC236}">
                <a16:creationId xmlns:a16="http://schemas.microsoft.com/office/drawing/2014/main" id="{9C7A0E81-467E-4170-A39D-3C6B2F39E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0208" y="871255"/>
            <a:ext cx="2351831" cy="192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/>
              <p:nvPr/>
            </p:nvSpPr>
            <p:spPr>
              <a:xfrm>
                <a:off x="3658166" y="2356603"/>
                <a:ext cx="1205585" cy="444801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166" y="2356603"/>
                <a:ext cx="1205585" cy="4448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/>
              <p:nvPr/>
            </p:nvSpPr>
            <p:spPr>
              <a:xfrm>
                <a:off x="3649706" y="843080"/>
                <a:ext cx="1222504" cy="499216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706" y="843080"/>
                <a:ext cx="1222504" cy="4992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F35846EC-3A67-465B-B239-068B27DD23C9}"/>
              </a:ext>
            </a:extLst>
          </p:cNvPr>
          <p:cNvSpPr/>
          <p:nvPr/>
        </p:nvSpPr>
        <p:spPr>
          <a:xfrm>
            <a:off x="1413638" y="844640"/>
            <a:ext cx="1977348" cy="4498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4EBCFD3-003D-4A0F-AC38-915A3D994442}"/>
              </a:ext>
            </a:extLst>
          </p:cNvPr>
          <p:cNvSpPr/>
          <p:nvPr/>
        </p:nvSpPr>
        <p:spPr>
          <a:xfrm>
            <a:off x="1431889" y="2376475"/>
            <a:ext cx="1977348" cy="4498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4" name="箭號: 向右 6">
            <a:extLst>
              <a:ext uri="{FF2B5EF4-FFF2-40B4-BE49-F238E27FC236}">
                <a16:creationId xmlns:a16="http://schemas.microsoft.com/office/drawing/2014/main" id="{6017D0BF-AA3B-48CD-AA63-8C7BE1B71C63}"/>
              </a:ext>
            </a:extLst>
          </p:cNvPr>
          <p:cNvSpPr/>
          <p:nvPr/>
        </p:nvSpPr>
        <p:spPr>
          <a:xfrm>
            <a:off x="3438071" y="902511"/>
            <a:ext cx="182802" cy="3083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5" name="箭號: 向右 40">
            <a:extLst>
              <a:ext uri="{FF2B5EF4-FFF2-40B4-BE49-F238E27FC236}">
                <a16:creationId xmlns:a16="http://schemas.microsoft.com/office/drawing/2014/main" id="{2382B984-4EA7-4E32-90A8-412E3106273A}"/>
              </a:ext>
            </a:extLst>
          </p:cNvPr>
          <p:cNvSpPr/>
          <p:nvPr/>
        </p:nvSpPr>
        <p:spPr>
          <a:xfrm>
            <a:off x="3438071" y="2424226"/>
            <a:ext cx="182802" cy="3083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0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7" grpId="0"/>
      <p:bldP spid="21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7.Transformer——Multi-head Self-attention</a:t>
            </a:r>
          </a:p>
        </p:txBody>
      </p:sp>
      <p:cxnSp>
        <p:nvCxnSpPr>
          <p:cNvPr id="6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4019795" y="451029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5313957" y="450735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2266416" y="451759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586404" y="451240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2244588" y="425480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943955" y="424090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780233" y="5851984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859462" y="4773820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677977" y="482163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977" y="4821637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4012050" y="531776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565396" y="5599274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0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976775" y="4773820"/>
            <a:ext cx="715161" cy="813431"/>
            <a:chOff x="3154887" y="3748362"/>
            <a:chExt cx="715161" cy="8134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687758" y="592038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58" y="5920388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2254541" y="4773820"/>
            <a:ext cx="715161" cy="813431"/>
            <a:chOff x="1299972" y="3748362"/>
            <a:chExt cx="715161" cy="813431"/>
          </a:xfrm>
        </p:grpSpPr>
        <p:grpSp>
          <p:nvGrpSpPr>
            <p:cNvPr id="26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2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239251" y="236701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2100588" y="367706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716690" y="321248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90" y="3212485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820383" y="3661674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977632" y="320250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32" y="3202504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699807" y="4515479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677979" y="425269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4377346" y="423879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533979" y="367495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4150081" y="321037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081" y="3210373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4253774" y="365956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432301" y="320168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01" y="3201687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993969" y="4512548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972141" y="424976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671508" y="423586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828141" y="367202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444243" y="3207442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243" y="3207442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547936" y="3656631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780928" y="319649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928" y="3196493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8339149" y="447907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633311" y="447614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1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585770" y="4486372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905758" y="448118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563942" y="422358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7263309" y="420968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8099587" y="5820765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8178816" y="4742601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997331" y="479041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331" y="4790418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8331404" y="528654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884750" y="5568055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60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9296129" y="4742601"/>
            <a:ext cx="715161" cy="813431"/>
            <a:chOff x="3154887" y="3748362"/>
            <a:chExt cx="715161" cy="813431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8007112" y="588916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112" y="5889169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573895" y="4742601"/>
            <a:ext cx="715161" cy="813431"/>
            <a:chOff x="1299972" y="3748362"/>
            <a:chExt cx="715161" cy="813431"/>
          </a:xfrm>
        </p:grpSpPr>
        <p:grpSp>
          <p:nvGrpSpPr>
            <p:cNvPr id="66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69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419942" y="364584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7036044" y="318126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4" y="3181266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7139737" y="3630455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6296986" y="317128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86" y="3171285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8019161" y="4484260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997333" y="422147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696700" y="420757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853333" y="364373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469435" y="317915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435" y="3179154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573128" y="362834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751655" y="317046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655" y="3170468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9313323" y="4481329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9291495" y="421854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990862" y="420464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9147495" y="3640802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763597" y="317622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597" y="3176223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867290" y="3625412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9100282" y="316527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282" y="3165274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773297" y="523623"/>
            <a:ext cx="715161" cy="605813"/>
            <a:chOff x="635402" y="1337615"/>
            <a:chExt cx="715161" cy="60581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1" name="直線單箭頭接點 117">
            <a:extLst>
              <a:ext uri="{FF2B5EF4-FFF2-40B4-BE49-F238E27FC236}">
                <a16:creationId xmlns:a16="http://schemas.microsoft.com/office/drawing/2014/main" id="{639E50D1-C367-4D25-AB72-A5FD215B68F2}"/>
              </a:ext>
            </a:extLst>
          </p:cNvPr>
          <p:cNvCxnSpPr>
            <a:cxnSpLocks/>
            <a:stCxn id="34" idx="0"/>
            <a:endCxn id="93" idx="2"/>
          </p:cNvCxnSpPr>
          <p:nvPr/>
        </p:nvCxnSpPr>
        <p:spPr>
          <a:xfrm flipV="1">
            <a:off x="2335213" y="2286076"/>
            <a:ext cx="5590474" cy="91642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118">
            <a:extLst>
              <a:ext uri="{FF2B5EF4-FFF2-40B4-BE49-F238E27FC236}">
                <a16:creationId xmlns:a16="http://schemas.microsoft.com/office/drawing/2014/main" id="{C9EDB4F9-2812-467B-9C59-E6DCD6F16C5B}"/>
              </a:ext>
            </a:extLst>
          </p:cNvPr>
          <p:cNvCxnSpPr>
            <a:cxnSpLocks/>
          </p:cNvCxnSpPr>
          <p:nvPr/>
        </p:nvCxnSpPr>
        <p:spPr>
          <a:xfrm>
            <a:off x="8099587" y="2265202"/>
            <a:ext cx="106415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橢圓 119">
            <a:extLst>
              <a:ext uri="{FF2B5EF4-FFF2-40B4-BE49-F238E27FC236}">
                <a16:creationId xmlns:a16="http://schemas.microsoft.com/office/drawing/2014/main" id="{422D58AD-34BF-4383-9B94-2090FAF603AE}"/>
              </a:ext>
            </a:extLst>
          </p:cNvPr>
          <p:cNvSpPr/>
          <p:nvPr/>
        </p:nvSpPr>
        <p:spPr>
          <a:xfrm>
            <a:off x="7925687" y="219607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4" name="直線單箭頭接點 120">
            <a:extLst>
              <a:ext uri="{FF2B5EF4-FFF2-40B4-BE49-F238E27FC236}">
                <a16:creationId xmlns:a16="http://schemas.microsoft.com/office/drawing/2014/main" id="{E155D855-11B8-483B-9CA2-9D925F9944F4}"/>
              </a:ext>
            </a:extLst>
          </p:cNvPr>
          <p:cNvCxnSpPr>
            <a:cxnSpLocks/>
          </p:cNvCxnSpPr>
          <p:nvPr/>
        </p:nvCxnSpPr>
        <p:spPr>
          <a:xfrm flipV="1">
            <a:off x="8019161" y="2376076"/>
            <a:ext cx="0" cy="90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5" name="群組 121">
            <a:extLst>
              <a:ext uri="{FF2B5EF4-FFF2-40B4-BE49-F238E27FC236}">
                <a16:creationId xmlns:a16="http://schemas.microsoft.com/office/drawing/2014/main" id="{892A7AE2-6FB4-41FA-92AC-23090057351A}"/>
              </a:ext>
            </a:extLst>
          </p:cNvPr>
          <p:cNvGrpSpPr/>
          <p:nvPr/>
        </p:nvGrpSpPr>
        <p:grpSpPr>
          <a:xfrm>
            <a:off x="9169713" y="2104636"/>
            <a:ext cx="298383" cy="310013"/>
            <a:chOff x="-105878" y="1740168"/>
            <a:chExt cx="461666" cy="461665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F6F9045-93FE-4EE0-960A-2EBFB8FE6B1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97" name="群組 123">
              <a:extLst>
                <a:ext uri="{FF2B5EF4-FFF2-40B4-BE49-F238E27FC236}">
                  <a16:creationId xmlns:a16="http://schemas.microsoft.com/office/drawing/2014/main" id="{49C802D6-6C4B-4086-A6D3-59B0E7DCB84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98" name="直線接點 124">
                <a:extLst>
                  <a:ext uri="{FF2B5EF4-FFF2-40B4-BE49-F238E27FC236}">
                    <a16:creationId xmlns:a16="http://schemas.microsoft.com/office/drawing/2014/main" id="{356E42B5-91DC-4514-8679-11D887065DE4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直線接點 125">
                <a:extLst>
                  <a:ext uri="{FF2B5EF4-FFF2-40B4-BE49-F238E27FC236}">
                    <a16:creationId xmlns:a16="http://schemas.microsoft.com/office/drawing/2014/main" id="{95FD0C5A-771D-4937-AEB5-F81026C46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0" name="直線單箭頭接點 126">
            <a:extLst>
              <a:ext uri="{FF2B5EF4-FFF2-40B4-BE49-F238E27FC236}">
                <a16:creationId xmlns:a16="http://schemas.microsoft.com/office/drawing/2014/main" id="{270141EF-E27D-4089-B320-1EE194C9963E}"/>
              </a:ext>
            </a:extLst>
          </p:cNvPr>
          <p:cNvCxnSpPr>
            <a:cxnSpLocks/>
          </p:cNvCxnSpPr>
          <p:nvPr/>
        </p:nvCxnSpPr>
        <p:spPr>
          <a:xfrm flipV="1">
            <a:off x="9329632" y="2414649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27">
            <a:extLst>
              <a:ext uri="{FF2B5EF4-FFF2-40B4-BE49-F238E27FC236}">
                <a16:creationId xmlns:a16="http://schemas.microsoft.com/office/drawing/2014/main" id="{778EA6E3-7FFC-41B5-89E6-D3DF97D875B2}"/>
              </a:ext>
            </a:extLst>
          </p:cNvPr>
          <p:cNvCxnSpPr>
            <a:cxnSpLocks/>
          </p:cNvCxnSpPr>
          <p:nvPr/>
        </p:nvCxnSpPr>
        <p:spPr>
          <a:xfrm flipH="1" flipV="1">
            <a:off x="9315245" y="839940"/>
            <a:ext cx="0" cy="126469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2" name="直線單箭頭接點 128">
            <a:extLst>
              <a:ext uri="{FF2B5EF4-FFF2-40B4-BE49-F238E27FC236}">
                <a16:creationId xmlns:a16="http://schemas.microsoft.com/office/drawing/2014/main" id="{94B0D476-B88C-41B2-B88A-0C41B9A678CA}"/>
              </a:ext>
            </a:extLst>
          </p:cNvPr>
          <p:cNvCxnSpPr>
            <a:cxnSpLocks/>
          </p:cNvCxnSpPr>
          <p:nvPr/>
        </p:nvCxnSpPr>
        <p:spPr>
          <a:xfrm flipH="1">
            <a:off x="6360602" y="823739"/>
            <a:ext cx="295272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3" name="群組 129">
            <a:extLst>
              <a:ext uri="{FF2B5EF4-FFF2-40B4-BE49-F238E27FC236}">
                <a16:creationId xmlns:a16="http://schemas.microsoft.com/office/drawing/2014/main" id="{18A1249D-5B6D-43BF-B80E-6EA40DF6BD7B}"/>
              </a:ext>
            </a:extLst>
          </p:cNvPr>
          <p:cNvGrpSpPr/>
          <p:nvPr/>
        </p:nvGrpSpPr>
        <p:grpSpPr>
          <a:xfrm>
            <a:off x="4833496" y="2114479"/>
            <a:ext cx="298383" cy="310013"/>
            <a:chOff x="-105878" y="1740168"/>
            <a:chExt cx="461666" cy="461665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893E83D-35DD-4BF2-948F-196C7289167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105" name="群組 131">
              <a:extLst>
                <a:ext uri="{FF2B5EF4-FFF2-40B4-BE49-F238E27FC236}">
                  <a16:creationId xmlns:a16="http://schemas.microsoft.com/office/drawing/2014/main" id="{5256D93F-8ABA-410E-82A8-5956F6A3F15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06" name="直線接點 132">
                <a:extLst>
                  <a:ext uri="{FF2B5EF4-FFF2-40B4-BE49-F238E27FC236}">
                    <a16:creationId xmlns:a16="http://schemas.microsoft.com/office/drawing/2014/main" id="{FBE09387-6E5C-44B8-A3B8-DCAE490519D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直線接點 133">
                <a:extLst>
                  <a:ext uri="{FF2B5EF4-FFF2-40B4-BE49-F238E27FC236}">
                    <a16:creationId xmlns:a16="http://schemas.microsoft.com/office/drawing/2014/main" id="{4063C960-8AD5-433C-8E80-85A500164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08" name="橢圓 134">
            <a:extLst>
              <a:ext uri="{FF2B5EF4-FFF2-40B4-BE49-F238E27FC236}">
                <a16:creationId xmlns:a16="http://schemas.microsoft.com/office/drawing/2014/main" id="{A8AFD71D-4AB3-4288-9848-1AD56C58F527}"/>
              </a:ext>
            </a:extLst>
          </p:cNvPr>
          <p:cNvSpPr/>
          <p:nvPr/>
        </p:nvSpPr>
        <p:spPr>
          <a:xfrm>
            <a:off x="3585883" y="2169981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9" name="直線單箭頭接點 160">
            <a:extLst>
              <a:ext uri="{FF2B5EF4-FFF2-40B4-BE49-F238E27FC236}">
                <a16:creationId xmlns:a16="http://schemas.microsoft.com/office/drawing/2014/main" id="{17BD5EA0-67CC-4BDC-9CF7-8BBA0F349714}"/>
              </a:ext>
            </a:extLst>
          </p:cNvPr>
          <p:cNvCxnSpPr>
            <a:cxnSpLocks/>
            <a:endCxn id="108" idx="3"/>
          </p:cNvCxnSpPr>
          <p:nvPr/>
        </p:nvCxnSpPr>
        <p:spPr>
          <a:xfrm flipV="1">
            <a:off x="2235964" y="2323621"/>
            <a:ext cx="1376279" cy="86851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線單箭頭接點 182">
            <a:extLst>
              <a:ext uri="{FF2B5EF4-FFF2-40B4-BE49-F238E27FC236}">
                <a16:creationId xmlns:a16="http://schemas.microsoft.com/office/drawing/2014/main" id="{0CDDEB72-D5F1-4890-A600-F6965E86F643}"/>
              </a:ext>
            </a:extLst>
          </p:cNvPr>
          <p:cNvCxnSpPr>
            <a:cxnSpLocks/>
          </p:cNvCxnSpPr>
          <p:nvPr/>
        </p:nvCxnSpPr>
        <p:spPr>
          <a:xfrm flipH="1" flipV="1">
            <a:off x="3687758" y="2366675"/>
            <a:ext cx="0" cy="8710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直線單箭頭接點 183">
            <a:extLst>
              <a:ext uri="{FF2B5EF4-FFF2-40B4-BE49-F238E27FC236}">
                <a16:creationId xmlns:a16="http://schemas.microsoft.com/office/drawing/2014/main" id="{C78794A8-E1CF-4ED2-B6A6-130D0649E5DC}"/>
              </a:ext>
            </a:extLst>
          </p:cNvPr>
          <p:cNvCxnSpPr>
            <a:cxnSpLocks/>
          </p:cNvCxnSpPr>
          <p:nvPr/>
        </p:nvCxnSpPr>
        <p:spPr>
          <a:xfrm flipV="1">
            <a:off x="3827334" y="2255472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直線單箭頭接點 184">
            <a:extLst>
              <a:ext uri="{FF2B5EF4-FFF2-40B4-BE49-F238E27FC236}">
                <a16:creationId xmlns:a16="http://schemas.microsoft.com/office/drawing/2014/main" id="{15D0B98A-F7FA-41F7-A931-815C005CD6D5}"/>
              </a:ext>
            </a:extLst>
          </p:cNvPr>
          <p:cNvCxnSpPr>
            <a:cxnSpLocks/>
          </p:cNvCxnSpPr>
          <p:nvPr/>
        </p:nvCxnSpPr>
        <p:spPr>
          <a:xfrm flipV="1">
            <a:off x="4988335" y="2401156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直線單箭頭接點 185">
            <a:extLst>
              <a:ext uri="{FF2B5EF4-FFF2-40B4-BE49-F238E27FC236}">
                <a16:creationId xmlns:a16="http://schemas.microsoft.com/office/drawing/2014/main" id="{D6C7C918-3F32-4408-9257-BFD2D0ED0922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4972142" y="823739"/>
            <a:ext cx="0" cy="129074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4" name="直線單箭頭接點 186">
            <a:extLst>
              <a:ext uri="{FF2B5EF4-FFF2-40B4-BE49-F238E27FC236}">
                <a16:creationId xmlns:a16="http://schemas.microsoft.com/office/drawing/2014/main" id="{79E644FD-4767-4F94-B97E-F2DFBB6DC76A}"/>
              </a:ext>
            </a:extLst>
          </p:cNvPr>
          <p:cNvCxnSpPr>
            <a:cxnSpLocks/>
          </p:cNvCxnSpPr>
          <p:nvPr/>
        </p:nvCxnSpPr>
        <p:spPr>
          <a:xfrm>
            <a:off x="4948726" y="800237"/>
            <a:ext cx="891244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1821859" y="5851984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5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59" y="5851984"/>
                <a:ext cx="1485791" cy="381258"/>
              </a:xfrm>
              <a:prstGeom prst="rect">
                <a:avLst/>
              </a:prstGeom>
              <a:blipFill>
                <a:blip r:embed="rId23"/>
                <a:stretch>
                  <a:fillRect l="-4508" t="-1587" r="-1230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1831570" y="669560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6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70" y="669560"/>
                <a:ext cx="1833835" cy="381258"/>
              </a:xfrm>
              <a:prstGeom prst="rect">
                <a:avLst/>
              </a:prstGeom>
              <a:blipFill>
                <a:blip r:embed="rId24"/>
                <a:stretch>
                  <a:fillRect l="-3654" t="-1613" r="-99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1821859" y="1157645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7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59" y="1157645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t="-1613" r="-99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07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  <p:bldP spid="38" grpId="0" animBg="1"/>
      <p:bldP spid="39" grpId="0"/>
      <p:bldP spid="40" grpId="0" animBg="1"/>
      <p:bldP spid="41" grpId="0"/>
      <p:bldP spid="45" grpId="0" animBg="1"/>
      <p:bldP spid="46" grpId="0"/>
      <p:bldP spid="47" grpId="0" animBg="1"/>
      <p:bldP spid="48" grpId="0"/>
      <p:bldP spid="55" grpId="0" animBg="1"/>
      <p:bldP spid="56" grpId="0" animBg="1"/>
      <p:bldP spid="57" grpId="0"/>
      <p:bldP spid="64" grpId="0"/>
      <p:bldP spid="70" grpId="0" animBg="1"/>
      <p:bldP spid="71" grpId="0"/>
      <p:bldP spid="72" grpId="0" animBg="1"/>
      <p:bldP spid="73" grpId="0"/>
      <p:bldP spid="77" grpId="0" animBg="1"/>
      <p:bldP spid="78" grpId="0"/>
      <p:bldP spid="79" grpId="0" animBg="1"/>
      <p:bldP spid="80" grpId="0"/>
      <p:bldP spid="84" grpId="0" animBg="1"/>
      <p:bldP spid="85" grpId="0"/>
      <p:bldP spid="86" grpId="0" animBg="1"/>
      <p:bldP spid="87" grpId="0"/>
      <p:bldP spid="93" grpId="0" animBg="1"/>
      <p:bldP spid="108" grpId="0" animBg="1"/>
      <p:bldP spid="116" grpId="0"/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7.Transformer——Multi-head Self-attention</a:t>
            </a:r>
          </a:p>
        </p:txBody>
      </p:sp>
      <p:cxnSp>
        <p:nvCxnSpPr>
          <p:cNvPr id="122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926403" y="451932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3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5220565" y="4516395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2173024" y="4526627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493012" y="452143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6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2151196" y="426384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850563" y="424994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686841" y="5861020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766070" y="4782856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584585" y="483067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1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585" y="4830673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918658" y="532680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472004" y="5608310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34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883383" y="4782856"/>
            <a:ext cx="715161" cy="813431"/>
            <a:chOff x="3154887" y="3748362"/>
            <a:chExt cx="715161" cy="813431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594366" y="592942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366" y="5929424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2161149" y="4782856"/>
            <a:ext cx="715161" cy="813431"/>
            <a:chOff x="1299972" y="3748362"/>
            <a:chExt cx="715161" cy="813431"/>
          </a:xfrm>
        </p:grpSpPr>
        <p:grpSp>
          <p:nvGrpSpPr>
            <p:cNvPr id="140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143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116641" y="221706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2007196" y="3686100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623298" y="322152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6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298" y="3221521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矩形 146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726991" y="3670710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884240" y="321154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8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40" y="3211540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606415" y="4524515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0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584587" y="426172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4283954" y="424783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440587" y="368398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4056689" y="32194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3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689" y="3219409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矩形 153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4160382" y="366859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338909" y="321072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5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09" y="3210723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900577" y="4521584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7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878749" y="425879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8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578116" y="424490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734749" y="368105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350851" y="321647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0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851" y="3216478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矩形 160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454544" y="3665667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687536" y="320552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2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36" y="3205529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8245757" y="448810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4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539919" y="448517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5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492378" y="4495408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6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812366" y="449021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7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470550" y="423262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7169917" y="421872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8006195" y="5829801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8085424" y="4751637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903939" y="479945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1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939" y="4799454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8238012" y="529558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3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791358" y="5577091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74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9202737" y="4751637"/>
            <a:ext cx="715161" cy="813431"/>
            <a:chOff x="3154887" y="3748362"/>
            <a:chExt cx="715161" cy="813431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7913720" y="589820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8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720" y="5898205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480503" y="4751637"/>
            <a:ext cx="715161" cy="813431"/>
            <a:chOff x="1299972" y="3748362"/>
            <a:chExt cx="715161" cy="813431"/>
          </a:xfrm>
        </p:grpSpPr>
        <p:grpSp>
          <p:nvGrpSpPr>
            <p:cNvPr id="180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183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326550" y="365488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6942652" y="3190302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5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52" y="3190302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矩形 185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7046345" y="3639491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6203594" y="318032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7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594" y="3180321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7925769" y="4493296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89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903941" y="423050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603308" y="421661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1" name="矩形 190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759941" y="365276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376043" y="31881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2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43" y="3188190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矩形 192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479736" y="363737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658263" y="317950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4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63" y="3179504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5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9219931" y="4490365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6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9198103" y="422757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7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897470" y="421368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9054103" y="364983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670205" y="31852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9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205" y="3185259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矩形 199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773898" y="3634448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9006890" y="317431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1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890" y="3174310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2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679905" y="532659"/>
            <a:ext cx="715161" cy="605813"/>
            <a:chOff x="635402" y="1337615"/>
            <a:chExt cx="715161" cy="605813"/>
          </a:xfrm>
        </p:grpSpPr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5" name="直線單箭頭接點 95">
            <a:extLst>
              <a:ext uri="{FF2B5EF4-FFF2-40B4-BE49-F238E27FC236}">
                <a16:creationId xmlns:a16="http://schemas.microsoft.com/office/drawing/2014/main" id="{B84EF51E-785D-447E-9D58-92C9B25BA859}"/>
              </a:ext>
            </a:extLst>
          </p:cNvPr>
          <p:cNvCxnSpPr>
            <a:cxnSpLocks/>
            <a:endCxn id="207" idx="2"/>
          </p:cNvCxnSpPr>
          <p:nvPr/>
        </p:nvCxnSpPr>
        <p:spPr>
          <a:xfrm flipV="1">
            <a:off x="2870991" y="2260806"/>
            <a:ext cx="5667890" cy="9741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6" name="直線單箭頭接點 97">
            <a:extLst>
              <a:ext uri="{FF2B5EF4-FFF2-40B4-BE49-F238E27FC236}">
                <a16:creationId xmlns:a16="http://schemas.microsoft.com/office/drawing/2014/main" id="{0A5B9176-4CD5-4D36-A198-A357C4E766C1}"/>
              </a:ext>
            </a:extLst>
          </p:cNvPr>
          <p:cNvCxnSpPr>
            <a:cxnSpLocks/>
          </p:cNvCxnSpPr>
          <p:nvPr/>
        </p:nvCxnSpPr>
        <p:spPr>
          <a:xfrm flipV="1">
            <a:off x="8733603" y="2267930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7" name="橢圓 98">
            <a:extLst>
              <a:ext uri="{FF2B5EF4-FFF2-40B4-BE49-F238E27FC236}">
                <a16:creationId xmlns:a16="http://schemas.microsoft.com/office/drawing/2014/main" id="{F8FFDDD2-8D56-4BF5-93C5-8F9CEA3720B3}"/>
              </a:ext>
            </a:extLst>
          </p:cNvPr>
          <p:cNvSpPr/>
          <p:nvPr/>
        </p:nvSpPr>
        <p:spPr>
          <a:xfrm>
            <a:off x="8538881" y="2170806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08" name="直線單箭頭接點 100">
            <a:extLst>
              <a:ext uri="{FF2B5EF4-FFF2-40B4-BE49-F238E27FC236}">
                <a16:creationId xmlns:a16="http://schemas.microsoft.com/office/drawing/2014/main" id="{5930367C-EC7D-4770-B419-ABEF5B6D3096}"/>
              </a:ext>
            </a:extLst>
          </p:cNvPr>
          <p:cNvCxnSpPr>
            <a:cxnSpLocks/>
          </p:cNvCxnSpPr>
          <p:nvPr/>
        </p:nvCxnSpPr>
        <p:spPr>
          <a:xfrm flipV="1">
            <a:off x="8632355" y="2350806"/>
            <a:ext cx="0" cy="90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09" name="群組 112">
            <a:extLst>
              <a:ext uri="{FF2B5EF4-FFF2-40B4-BE49-F238E27FC236}">
                <a16:creationId xmlns:a16="http://schemas.microsoft.com/office/drawing/2014/main" id="{7188C8DB-AA8B-49D9-95C5-68CD0CECAA7F}"/>
              </a:ext>
            </a:extLst>
          </p:cNvPr>
          <p:cNvGrpSpPr/>
          <p:nvPr/>
        </p:nvGrpSpPr>
        <p:grpSpPr>
          <a:xfrm>
            <a:off x="9763515" y="2116599"/>
            <a:ext cx="298383" cy="310013"/>
            <a:chOff x="-105878" y="1740168"/>
            <a:chExt cx="461666" cy="461665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A517E6BA-2450-42B2-A6E0-4E2913B211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211" name="群組 114">
              <a:extLst>
                <a:ext uri="{FF2B5EF4-FFF2-40B4-BE49-F238E27FC236}">
                  <a16:creationId xmlns:a16="http://schemas.microsoft.com/office/drawing/2014/main" id="{9CA1BEAD-99C8-4944-89E6-EBD26976FC3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12" name="直線接點 115">
                <a:extLst>
                  <a:ext uri="{FF2B5EF4-FFF2-40B4-BE49-F238E27FC236}">
                    <a16:creationId xmlns:a16="http://schemas.microsoft.com/office/drawing/2014/main" id="{0816AA98-ADF5-449E-968B-CC18EB98A69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3" name="直線接點 116">
                <a:extLst>
                  <a:ext uri="{FF2B5EF4-FFF2-40B4-BE49-F238E27FC236}">
                    <a16:creationId xmlns:a16="http://schemas.microsoft.com/office/drawing/2014/main" id="{DA916ABB-36C5-4D83-8A62-661C1281E0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14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5679904" y="1198623"/>
            <a:ext cx="715161" cy="605813"/>
            <a:chOff x="635402" y="1337615"/>
            <a:chExt cx="715161" cy="605813"/>
          </a:xfrm>
        </p:grpSpPr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7" name="直線單箭頭接點 117">
            <a:extLst>
              <a:ext uri="{FF2B5EF4-FFF2-40B4-BE49-F238E27FC236}">
                <a16:creationId xmlns:a16="http://schemas.microsoft.com/office/drawing/2014/main" id="{98807C0F-9002-41D4-B36F-7A7E29961CD1}"/>
              </a:ext>
            </a:extLst>
          </p:cNvPr>
          <p:cNvCxnSpPr>
            <a:cxnSpLocks/>
          </p:cNvCxnSpPr>
          <p:nvPr/>
        </p:nvCxnSpPr>
        <p:spPr>
          <a:xfrm flipV="1">
            <a:off x="9923434" y="2426612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8" name="直線單箭頭接點 118">
            <a:extLst>
              <a:ext uri="{FF2B5EF4-FFF2-40B4-BE49-F238E27FC236}">
                <a16:creationId xmlns:a16="http://schemas.microsoft.com/office/drawing/2014/main" id="{04BF7C7C-7B19-4513-8CA1-4AFBE66A7D43}"/>
              </a:ext>
            </a:extLst>
          </p:cNvPr>
          <p:cNvCxnSpPr>
            <a:cxnSpLocks/>
          </p:cNvCxnSpPr>
          <p:nvPr/>
        </p:nvCxnSpPr>
        <p:spPr>
          <a:xfrm flipH="1" flipV="1">
            <a:off x="9912706" y="1514940"/>
            <a:ext cx="0" cy="55629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9" name="直線單箭頭接點 119">
            <a:extLst>
              <a:ext uri="{FF2B5EF4-FFF2-40B4-BE49-F238E27FC236}">
                <a16:creationId xmlns:a16="http://schemas.microsoft.com/office/drawing/2014/main" id="{CE831CA5-AAEF-4505-9E47-26E1DC75F040}"/>
              </a:ext>
            </a:extLst>
          </p:cNvPr>
          <p:cNvCxnSpPr>
            <a:cxnSpLocks/>
          </p:cNvCxnSpPr>
          <p:nvPr/>
        </p:nvCxnSpPr>
        <p:spPr>
          <a:xfrm flipH="1" flipV="1">
            <a:off x="6282445" y="1501529"/>
            <a:ext cx="363026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20" name="群組 120">
            <a:extLst>
              <a:ext uri="{FF2B5EF4-FFF2-40B4-BE49-F238E27FC236}">
                <a16:creationId xmlns:a16="http://schemas.microsoft.com/office/drawing/2014/main" id="{81FA5E1B-A2C3-4F0A-B5C6-8B2418D1C52A}"/>
              </a:ext>
            </a:extLst>
          </p:cNvPr>
          <p:cNvGrpSpPr/>
          <p:nvPr/>
        </p:nvGrpSpPr>
        <p:grpSpPr>
          <a:xfrm>
            <a:off x="5449352" y="2112923"/>
            <a:ext cx="298383" cy="310013"/>
            <a:chOff x="-105878" y="1740168"/>
            <a:chExt cx="461666" cy="461665"/>
          </a:xfrm>
        </p:grpSpPr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568F52B1-96C8-4C34-913E-25417A457580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222" name="群組 122">
              <a:extLst>
                <a:ext uri="{FF2B5EF4-FFF2-40B4-BE49-F238E27FC236}">
                  <a16:creationId xmlns:a16="http://schemas.microsoft.com/office/drawing/2014/main" id="{9B848EC9-3D83-4D3E-A782-0AB2B1FB5507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23" name="直線接點 123">
                <a:extLst>
                  <a:ext uri="{FF2B5EF4-FFF2-40B4-BE49-F238E27FC236}">
                    <a16:creationId xmlns:a16="http://schemas.microsoft.com/office/drawing/2014/main" id="{34539F8C-9817-48B8-99E7-F4E5DA459D5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4" name="直線接點 124">
                <a:extLst>
                  <a:ext uri="{FF2B5EF4-FFF2-40B4-BE49-F238E27FC236}">
                    <a16:creationId xmlns:a16="http://schemas.microsoft.com/office/drawing/2014/main" id="{24498099-D0B1-440B-A602-44FA9A01FA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5" name="橢圓 125">
            <a:extLst>
              <a:ext uri="{FF2B5EF4-FFF2-40B4-BE49-F238E27FC236}">
                <a16:creationId xmlns:a16="http://schemas.microsoft.com/office/drawing/2014/main" id="{A4ACC9F5-3D5C-4176-95D5-A09FE93D9D84}"/>
              </a:ext>
            </a:extLst>
          </p:cNvPr>
          <p:cNvSpPr/>
          <p:nvPr/>
        </p:nvSpPr>
        <p:spPr>
          <a:xfrm>
            <a:off x="4226229" y="2168582"/>
            <a:ext cx="180000" cy="180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26" name="直線單箭頭接點 126">
            <a:extLst>
              <a:ext uri="{FF2B5EF4-FFF2-40B4-BE49-F238E27FC236}">
                <a16:creationId xmlns:a16="http://schemas.microsoft.com/office/drawing/2014/main" id="{352F2CC4-FB6B-4368-AA84-20361C297069}"/>
              </a:ext>
            </a:extLst>
          </p:cNvPr>
          <p:cNvCxnSpPr>
            <a:cxnSpLocks/>
            <a:endCxn id="225" idx="3"/>
          </p:cNvCxnSpPr>
          <p:nvPr/>
        </p:nvCxnSpPr>
        <p:spPr>
          <a:xfrm flipV="1">
            <a:off x="2876310" y="2322222"/>
            <a:ext cx="1376279" cy="86851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7" name="直線單箭頭接點 130">
            <a:extLst>
              <a:ext uri="{FF2B5EF4-FFF2-40B4-BE49-F238E27FC236}">
                <a16:creationId xmlns:a16="http://schemas.microsoft.com/office/drawing/2014/main" id="{92440216-0A7D-402A-B31F-A26B1484FF90}"/>
              </a:ext>
            </a:extLst>
          </p:cNvPr>
          <p:cNvCxnSpPr>
            <a:cxnSpLocks/>
          </p:cNvCxnSpPr>
          <p:nvPr/>
        </p:nvCxnSpPr>
        <p:spPr>
          <a:xfrm flipH="1" flipV="1">
            <a:off x="4328104" y="2365276"/>
            <a:ext cx="0" cy="8710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直線單箭頭接點 133">
            <a:extLst>
              <a:ext uri="{FF2B5EF4-FFF2-40B4-BE49-F238E27FC236}">
                <a16:creationId xmlns:a16="http://schemas.microsoft.com/office/drawing/2014/main" id="{49A94B28-D0FA-4E1E-B755-A661C56891F0}"/>
              </a:ext>
            </a:extLst>
          </p:cNvPr>
          <p:cNvCxnSpPr>
            <a:cxnSpLocks/>
          </p:cNvCxnSpPr>
          <p:nvPr/>
        </p:nvCxnSpPr>
        <p:spPr>
          <a:xfrm flipV="1">
            <a:off x="4443190" y="2253916"/>
            <a:ext cx="100616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直線單箭頭接點 134">
            <a:extLst>
              <a:ext uri="{FF2B5EF4-FFF2-40B4-BE49-F238E27FC236}">
                <a16:creationId xmlns:a16="http://schemas.microsoft.com/office/drawing/2014/main" id="{867D178D-C84B-4DCE-ACFE-EC4B92BC9B53}"/>
              </a:ext>
            </a:extLst>
          </p:cNvPr>
          <p:cNvCxnSpPr>
            <a:cxnSpLocks/>
          </p:cNvCxnSpPr>
          <p:nvPr/>
        </p:nvCxnSpPr>
        <p:spPr>
          <a:xfrm flipV="1">
            <a:off x="5604191" y="2399600"/>
            <a:ext cx="0" cy="8726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直線單箭頭接點 160">
            <a:extLst>
              <a:ext uri="{FF2B5EF4-FFF2-40B4-BE49-F238E27FC236}">
                <a16:creationId xmlns:a16="http://schemas.microsoft.com/office/drawing/2014/main" id="{BE7EED1B-24B5-4D6C-B0E2-0C883BB62CEA}"/>
              </a:ext>
            </a:extLst>
          </p:cNvPr>
          <p:cNvCxnSpPr>
            <a:cxnSpLocks/>
          </p:cNvCxnSpPr>
          <p:nvPr/>
        </p:nvCxnSpPr>
        <p:spPr>
          <a:xfrm flipH="1" flipV="1">
            <a:off x="5601866" y="1501529"/>
            <a:ext cx="0" cy="61139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1" name="直線單箭頭接點 178">
            <a:extLst>
              <a:ext uri="{FF2B5EF4-FFF2-40B4-BE49-F238E27FC236}">
                <a16:creationId xmlns:a16="http://schemas.microsoft.com/office/drawing/2014/main" id="{FB229E63-F052-4878-B387-3F45DCC1BEED}"/>
              </a:ext>
            </a:extLst>
          </p:cNvPr>
          <p:cNvCxnSpPr>
            <a:cxnSpLocks/>
          </p:cNvCxnSpPr>
          <p:nvPr/>
        </p:nvCxnSpPr>
        <p:spPr>
          <a:xfrm>
            <a:off x="5578116" y="1514940"/>
            <a:ext cx="19957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/>
              <p:nvPr/>
            </p:nvSpPr>
            <p:spPr>
              <a:xfrm>
                <a:off x="1728467" y="5861020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2" name="文字方塊 179">
                <a:extLst>
                  <a:ext uri="{FF2B5EF4-FFF2-40B4-BE49-F238E27FC236}">
                    <a16:creationId xmlns:a16="http://schemas.microsoft.com/office/drawing/2014/main" id="{DD50E574-B1AC-44CA-8149-0E8A8AD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5861020"/>
                <a:ext cx="1487074" cy="381258"/>
              </a:xfrm>
              <a:prstGeom prst="rect">
                <a:avLst/>
              </a:prstGeom>
              <a:blipFill>
                <a:blip r:embed="rId24"/>
                <a:stretch>
                  <a:fillRect l="-4527" r="-2058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/>
              <p:nvPr/>
            </p:nvSpPr>
            <p:spPr>
              <a:xfrm>
                <a:off x="1738178" y="678596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3" name="文字方塊 180">
                <a:extLst>
                  <a:ext uri="{FF2B5EF4-FFF2-40B4-BE49-F238E27FC236}">
                    <a16:creationId xmlns:a16="http://schemas.microsoft.com/office/drawing/2014/main" id="{20A7F60D-CC9C-4DB7-9060-4E26FC8F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178" y="678596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r="-997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/>
              <p:nvPr/>
            </p:nvSpPr>
            <p:spPr>
              <a:xfrm>
                <a:off x="1728467" y="1166681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4" name="文字方塊 181">
                <a:extLst>
                  <a:ext uri="{FF2B5EF4-FFF2-40B4-BE49-F238E27FC236}">
                    <a16:creationId xmlns:a16="http://schemas.microsoft.com/office/drawing/2014/main" id="{1E087325-E0CC-4FA1-B331-05F40467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1166681"/>
                <a:ext cx="1833835" cy="381258"/>
              </a:xfrm>
              <a:prstGeom prst="rect">
                <a:avLst/>
              </a:prstGeom>
              <a:blipFill>
                <a:blip r:embed="rId26"/>
                <a:stretch>
                  <a:fillRect l="-3667" r="-1333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0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7.Transformer——Multi-head Self-attention</a:t>
            </a:r>
          </a:p>
        </p:txBody>
      </p:sp>
      <p:cxnSp>
        <p:nvCxnSpPr>
          <p:cNvPr id="8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605315" y="444796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899477" y="444503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851936" y="4455263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171924" y="445007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830108" y="419247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529475" y="417858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365753" y="5789656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444982" y="4711492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263497" y="47593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97" y="4759309"/>
                <a:ext cx="715161" cy="473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597570" y="5255439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150916" y="5536946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0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4562295" y="4711492"/>
            <a:ext cx="715161" cy="813431"/>
            <a:chOff x="3154887" y="3748362"/>
            <a:chExt cx="715161" cy="8134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273278" y="585806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78" y="5858060"/>
                <a:ext cx="715161" cy="47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840061" y="4711492"/>
            <a:ext cx="715161" cy="813431"/>
            <a:chOff x="1299972" y="3748362"/>
            <a:chExt cx="715161" cy="813431"/>
          </a:xfrm>
        </p:grpSpPr>
        <p:grpSp>
          <p:nvGrpSpPr>
            <p:cNvPr id="26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2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8158648" y="196186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 heads as example)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86108" y="361473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302210" y="315015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10" y="3150157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405903" y="3599346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63152" y="314017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152" y="3140176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285327" y="445315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263499" y="419036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962866" y="417646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119499" y="361262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735601" y="314804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9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601" y="3148045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839294" y="35972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017821" y="31393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1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21" y="3139359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4579489" y="4450220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4557661" y="418743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257028" y="417353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413661" y="360969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029763" y="314511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6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63" y="3145114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133456" y="3594303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366448" y="313416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8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8" y="3134165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7924669" y="441674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218831" y="4413812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1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171290" y="4424044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6491278" y="4418855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3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149462" y="416125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6848829" y="414736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7685107" y="5758437"/>
            <a:ext cx="461666" cy="6058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7764336" y="468027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7582851" y="47280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7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1" y="4728090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7916924" y="522422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470270" y="5505727"/>
            <a:ext cx="2768959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60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8881649" y="4680273"/>
            <a:ext cx="715161" cy="813431"/>
            <a:chOff x="3154887" y="3748362"/>
            <a:chExt cx="715161" cy="813431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7592632" y="582684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4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632" y="5826841"/>
                <a:ext cx="715161" cy="473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159415" y="4680273"/>
            <a:ext cx="715161" cy="813431"/>
            <a:chOff x="1299972" y="3748362"/>
            <a:chExt cx="715161" cy="813431"/>
          </a:xfrm>
        </p:grpSpPr>
        <p:grpSp>
          <p:nvGrpSpPr>
            <p:cNvPr id="66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69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F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5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005462" y="3583517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6621564" y="311893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1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64" y="3118938"/>
                <a:ext cx="715161" cy="473591"/>
              </a:xfrm>
              <a:prstGeom prst="rect">
                <a:avLst/>
              </a:prstGeom>
              <a:blipFill>
                <a:blip r:embed="rId1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6725257" y="3568127"/>
            <a:ext cx="288000" cy="54000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5882506" y="310895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3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506" y="3108957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7604681" y="4421932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7582853" y="415914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282220" y="414524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438853" y="358140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054955" y="311682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955" y="3116826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158648" y="3566015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337175" y="310814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175" y="3108140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8898843" y="4419001"/>
            <a:ext cx="697967" cy="0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8877015" y="415621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9576382" y="414231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8733015" y="357847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349117" y="311389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117" y="3113895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452810" y="3563084"/>
            <a:ext cx="288000" cy="540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8685802" y="310294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802" y="3102946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514635" y="830698"/>
            <a:ext cx="715161" cy="605813"/>
            <a:chOff x="635402" y="1337615"/>
            <a:chExt cx="715161" cy="60581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5514634" y="1496662"/>
            <a:ext cx="715161" cy="605813"/>
            <a:chOff x="635402" y="1337615"/>
            <a:chExt cx="715161" cy="60581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群組 111">
            <a:extLst>
              <a:ext uri="{FF2B5EF4-FFF2-40B4-BE49-F238E27FC236}">
                <a16:creationId xmlns:a16="http://schemas.microsoft.com/office/drawing/2014/main" id="{1482EF19-EE9A-4A14-A8A3-7BA998AB1EE4}"/>
              </a:ext>
            </a:extLst>
          </p:cNvPr>
          <p:cNvGrpSpPr/>
          <p:nvPr/>
        </p:nvGrpSpPr>
        <p:grpSpPr>
          <a:xfrm>
            <a:off x="7381176" y="1141762"/>
            <a:ext cx="715161" cy="605813"/>
            <a:chOff x="635402" y="1337615"/>
            <a:chExt cx="715161" cy="605813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4A5889F-39F0-4928-8D07-07BE346B3189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7" name="直線單箭頭接點 129">
            <a:extLst>
              <a:ext uri="{FF2B5EF4-FFF2-40B4-BE49-F238E27FC236}">
                <a16:creationId xmlns:a16="http://schemas.microsoft.com/office/drawing/2014/main" id="{FEC2854F-CBFD-47E3-8C1F-4F74562605BB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6179488" y="1444668"/>
            <a:ext cx="120168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9E433444-1C21-469F-A073-E6C6E607D9E8}"/>
              </a:ext>
            </a:extLst>
          </p:cNvPr>
          <p:cNvSpPr/>
          <p:nvPr/>
        </p:nvSpPr>
        <p:spPr>
          <a:xfrm>
            <a:off x="5514634" y="734767"/>
            <a:ext cx="664854" cy="146472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99" name="群組 131">
            <a:extLst>
              <a:ext uri="{FF2B5EF4-FFF2-40B4-BE49-F238E27FC236}">
                <a16:creationId xmlns:a16="http://schemas.microsoft.com/office/drawing/2014/main" id="{042EC140-A9ED-4249-8817-E0359838645F}"/>
              </a:ext>
            </a:extLst>
          </p:cNvPr>
          <p:cNvGrpSpPr/>
          <p:nvPr/>
        </p:nvGrpSpPr>
        <p:grpSpPr>
          <a:xfrm>
            <a:off x="1597825" y="1538587"/>
            <a:ext cx="715161" cy="605813"/>
            <a:chOff x="635402" y="1337615"/>
            <a:chExt cx="715161" cy="60581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A6DBFC9-33FC-4599-88A5-5915D06F34B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文字方塊 6">
            <a:extLst>
              <a:ext uri="{FF2B5EF4-FFF2-40B4-BE49-F238E27FC236}">
                <a16:creationId xmlns:a16="http://schemas.microsoft.com/office/drawing/2014/main" id="{AB53DBF8-9AF0-432E-BD50-E3B75EE0305C}"/>
              </a:ext>
            </a:extLst>
          </p:cNvPr>
          <p:cNvSpPr txBox="1"/>
          <p:nvPr/>
        </p:nvSpPr>
        <p:spPr>
          <a:xfrm>
            <a:off x="2201198" y="1582470"/>
            <a:ext cx="427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/>
              <p:nvPr/>
            </p:nvSpPr>
            <p:spPr>
              <a:xfrm>
                <a:off x="2600785" y="1499657"/>
                <a:ext cx="1415745" cy="710493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lumMod val="110000"/>
                      <a:satMod val="105000"/>
                      <a:tint val="67000"/>
                    </a:srgbClr>
                  </a:gs>
                  <a:gs pos="50000">
                    <a:srgbClr val="4472C4">
                      <a:lumMod val="105000"/>
                      <a:satMod val="103000"/>
                      <a:tint val="73000"/>
                    </a:srgbClr>
                  </a:gs>
                  <a:gs pos="100000">
                    <a:srgbClr val="4472C4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785" y="1499657"/>
                <a:ext cx="1415745" cy="7104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8">
            <a:extLst>
              <a:ext uri="{FF2B5EF4-FFF2-40B4-BE49-F238E27FC236}">
                <a16:creationId xmlns:a16="http://schemas.microsoft.com/office/drawing/2014/main" id="{903BC6F5-B6F9-45F0-802A-B3574E2BE3B7}"/>
              </a:ext>
            </a:extLst>
          </p:cNvPr>
          <p:cNvGrpSpPr/>
          <p:nvPr/>
        </p:nvGrpSpPr>
        <p:grpSpPr>
          <a:xfrm>
            <a:off x="4000056" y="1246586"/>
            <a:ext cx="715162" cy="1271777"/>
            <a:chOff x="2942081" y="1373762"/>
            <a:chExt cx="715162" cy="1271777"/>
          </a:xfrm>
        </p:grpSpPr>
        <p:grpSp>
          <p:nvGrpSpPr>
            <p:cNvPr id="105" name="群組 180">
              <a:extLst>
                <a:ext uri="{FF2B5EF4-FFF2-40B4-BE49-F238E27FC236}">
                  <a16:creationId xmlns:a16="http://schemas.microsoft.com/office/drawing/2014/main" id="{75696754-E78E-4274-BBD1-CADCBDAB1EBA}"/>
                </a:ext>
              </a:extLst>
            </p:cNvPr>
            <p:cNvGrpSpPr/>
            <p:nvPr/>
          </p:nvGrpSpPr>
          <p:grpSpPr>
            <a:xfrm>
              <a:off x="2942082" y="1373762"/>
              <a:ext cx="715161" cy="605813"/>
              <a:chOff x="635402" y="1337615"/>
              <a:chExt cx="715161" cy="605813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71775892-5E04-4092-B5CC-3572C33690DA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6" name="群組 183">
              <a:extLst>
                <a:ext uri="{FF2B5EF4-FFF2-40B4-BE49-F238E27FC236}">
                  <a16:creationId xmlns:a16="http://schemas.microsoft.com/office/drawing/2014/main" id="{91B1154F-5B4A-41DC-868B-DE80C1786624}"/>
                </a:ext>
              </a:extLst>
            </p:cNvPr>
            <p:cNvGrpSpPr/>
            <p:nvPr/>
          </p:nvGrpSpPr>
          <p:grpSpPr>
            <a:xfrm>
              <a:off x="2942081" y="2039726"/>
              <a:ext cx="715161" cy="605813"/>
              <a:chOff x="635402" y="1337615"/>
              <a:chExt cx="715161" cy="605813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EDA2056-72C7-4AC3-9C8E-0362F6ADED28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7"/>
                    <a:ext cx="715161" cy="47359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1" name="矩形 110">
            <a:extLst>
              <a:ext uri="{FF2B5EF4-FFF2-40B4-BE49-F238E27FC236}">
                <a16:creationId xmlns:a16="http://schemas.microsoft.com/office/drawing/2014/main" id="{10F74109-C27C-410E-9CCF-02A94A0B38E5}"/>
              </a:ext>
            </a:extLst>
          </p:cNvPr>
          <p:cNvSpPr/>
          <p:nvPr/>
        </p:nvSpPr>
        <p:spPr>
          <a:xfrm>
            <a:off x="1384276" y="1034238"/>
            <a:ext cx="3470446" cy="166306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/>
      <p:bldP spid="103" grpId="0" animBg="1"/>
      <p:bldP spid="1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7.Transformer——Positional Encoding </a:t>
            </a:r>
          </a:p>
        </p:txBody>
      </p:sp>
      <p:sp>
        <p:nvSpPr>
          <p:cNvPr id="3" name="矩形 2"/>
          <p:cNvSpPr/>
          <p:nvPr/>
        </p:nvSpPr>
        <p:spPr>
          <a:xfrm>
            <a:off x="740123" y="1483156"/>
            <a:ext cx="57594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的机票</a:t>
            </a:r>
          </a:p>
          <a:p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的机票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2266968"/>
            <a:ext cx="5588876" cy="30732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352288" y="1483156"/>
            <a:ext cx="4453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绝对位置编码，每个位置一个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" name="图片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204" y="2435717"/>
            <a:ext cx="3687759" cy="24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B1B265-B010-AA48-8B3A-D44A0453B207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什么是语言表征学习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2898407" y="617364"/>
            <a:ext cx="5725262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怎么确定 </a:t>
            </a:r>
            <a:r>
              <a:rPr lang="en-US" altLang="zh-CN" dirty="0"/>
              <a:t>(</a:t>
            </a:r>
            <a:r>
              <a:rPr lang="zh-CN" altLang="en-US" dirty="0"/>
              <a:t>输入→输出</a:t>
            </a:r>
            <a:r>
              <a:rPr lang="en-US" altLang="zh-CN" dirty="0"/>
              <a:t>) </a:t>
            </a:r>
            <a:r>
              <a:rPr lang="zh-CN" altLang="en-US" dirty="0"/>
              <a:t>对，即模型的预测任务</a:t>
            </a:r>
            <a:endParaRPr lang="en-US" altLang="zh-CN" dirty="0"/>
          </a:p>
          <a:p>
            <a:r>
              <a:rPr lang="zh-CN" altLang="en-US" dirty="0"/>
              <a:t>这个模型怎么设计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01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68278" y="831341"/>
            <a:ext cx="98335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注意力算子</a:t>
            </a:r>
            <a:r>
              <a:rPr lang="zh-CN" altLang="en-US"/>
              <a:t>达到的目的是</a:t>
            </a:r>
            <a:r>
              <a:rPr lang="zh-CN" altLang="en-US" b="1">
                <a:solidFill>
                  <a:srgbClr val="FF6600"/>
                </a:solidFill>
              </a:rPr>
              <a:t>基于查询向量对一组表征信息进行聚合</a:t>
            </a:r>
            <a:r>
              <a:rPr lang="zh-CN" altLang="en-US"/>
              <a:t>。回到建模依赖关系的问题上。</a:t>
            </a:r>
            <a:r>
              <a:rPr lang="zh-CN" altLang="en-US" b="1">
                <a:solidFill>
                  <a:srgbClr val="FF6600"/>
                </a:solidFill>
              </a:rPr>
              <a:t>既然每个词都可能对其他词产生依赖，那我们让每个词都用注意力算子从其他词那里聚合信息不就好了嘛！这便是自注意力 </a:t>
            </a:r>
            <a:r>
              <a:rPr lang="en-US" altLang="zh-CN" b="1">
                <a:solidFill>
                  <a:srgbClr val="FF6600"/>
                </a:solidFill>
              </a:rPr>
              <a:t>(Self-Attention) </a:t>
            </a:r>
            <a:r>
              <a:rPr lang="zh-CN" altLang="en-US" b="1">
                <a:solidFill>
                  <a:srgbClr val="FF6600"/>
                </a:solidFill>
              </a:rPr>
              <a:t>的动机。</a:t>
            </a:r>
            <a:endParaRPr lang="en-US" altLang="zh-CN" b="1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对于第 </a:t>
            </a:r>
            <a:r>
              <a:rPr lang="en-US" altLang="zh-CN"/>
              <a:t>i </a:t>
            </a:r>
            <a:r>
              <a:rPr lang="zh-CN" altLang="en-US"/>
              <a:t>个词，我们可以根据其</a:t>
            </a:r>
            <a:r>
              <a:rPr lang="zh-CN" altLang="en-US" b="1">
                <a:solidFill>
                  <a:srgbClr val="FF6600"/>
                </a:solidFill>
              </a:rPr>
              <a:t>词向量 </a:t>
            </a:r>
            <a:r>
              <a:rPr lang="en-US" altLang="zh-CN" b="1">
                <a:solidFill>
                  <a:srgbClr val="FF6600"/>
                </a:solidFill>
              </a:rPr>
              <a:t>x{i} </a:t>
            </a:r>
            <a:r>
              <a:rPr lang="zh-CN" altLang="en-US"/>
              <a:t>算出其对应的</a:t>
            </a:r>
            <a:r>
              <a:rPr lang="zh-CN" altLang="en-US" b="1">
                <a:solidFill>
                  <a:srgbClr val="FF6600"/>
                </a:solidFill>
              </a:rPr>
              <a:t>查询向量</a:t>
            </a:r>
            <a:r>
              <a:rPr lang="en-US" altLang="zh-CN" b="1">
                <a:solidFill>
                  <a:srgbClr val="FF6600"/>
                </a:solidFill>
              </a:rPr>
              <a:t>Q</a:t>
            </a:r>
            <a:r>
              <a:rPr lang="zh-CN" altLang="en-US" b="1">
                <a:solidFill>
                  <a:srgbClr val="FF6600"/>
                </a:solidFill>
              </a:rPr>
              <a:t>、地址向量</a:t>
            </a:r>
            <a:r>
              <a:rPr lang="en-US" altLang="zh-CN" b="1">
                <a:solidFill>
                  <a:srgbClr val="FF6600"/>
                </a:solidFill>
              </a:rPr>
              <a:t>K</a:t>
            </a:r>
            <a:r>
              <a:rPr lang="zh-CN" altLang="en-US"/>
              <a:t>以及</a:t>
            </a:r>
            <a:r>
              <a:rPr lang="zh-CN" altLang="en-US" b="1">
                <a:solidFill>
                  <a:srgbClr val="FF6600"/>
                </a:solidFill>
              </a:rPr>
              <a:t>内容向量</a:t>
            </a:r>
            <a:r>
              <a:rPr lang="en-US" altLang="zh-CN" b="1">
                <a:solidFill>
                  <a:srgbClr val="FF6600"/>
                </a:solidFill>
              </a:rPr>
              <a:t>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在进行表征聚合时，</a:t>
            </a:r>
            <a:r>
              <a:rPr lang="en-US" altLang="zh-CN" b="1">
                <a:solidFill>
                  <a:srgbClr val="FF6600"/>
                </a:solidFill>
              </a:rPr>
              <a:t>q </a:t>
            </a:r>
            <a:r>
              <a:rPr lang="zh-CN" altLang="en-US" b="1">
                <a:solidFill>
                  <a:srgbClr val="FF6600"/>
                </a:solidFill>
              </a:rPr>
              <a:t>来自要求表征的词</a:t>
            </a:r>
            <a:r>
              <a:rPr lang="zh-CN" altLang="en-US"/>
              <a:t>，</a:t>
            </a:r>
            <a:r>
              <a:rPr lang="en-US" altLang="zh-CN" b="1">
                <a:solidFill>
                  <a:srgbClr val="FF6600"/>
                </a:solidFill>
              </a:rPr>
              <a:t>k </a:t>
            </a:r>
            <a:r>
              <a:rPr lang="zh-CN" altLang="en-US" b="1">
                <a:solidFill>
                  <a:srgbClr val="FF6600"/>
                </a:solidFill>
              </a:rPr>
              <a:t>和 </a:t>
            </a:r>
            <a:r>
              <a:rPr lang="en-US" altLang="zh-CN" b="1">
                <a:solidFill>
                  <a:srgbClr val="FF6600"/>
                </a:solidFill>
              </a:rPr>
              <a:t>v </a:t>
            </a:r>
            <a:r>
              <a:rPr lang="zh-CN" altLang="en-US" b="1">
                <a:solidFill>
                  <a:srgbClr val="FF6600"/>
                </a:solidFill>
              </a:rPr>
              <a:t>来自所有词 </a:t>
            </a:r>
            <a:r>
              <a:rPr lang="en-US" altLang="zh-CN" b="1">
                <a:solidFill>
                  <a:srgbClr val="FF6600"/>
                </a:solidFill>
              </a:rPr>
              <a:t>(</a:t>
            </a:r>
            <a:r>
              <a:rPr lang="zh-CN" altLang="en-US" b="1">
                <a:solidFill>
                  <a:srgbClr val="FF6600"/>
                </a:solidFill>
              </a:rPr>
              <a:t>包括要求表征的词本身</a:t>
            </a:r>
            <a:r>
              <a:rPr lang="en-US" altLang="zh-CN" b="1">
                <a:solidFill>
                  <a:srgbClr val="FF6600"/>
                </a:solidFill>
              </a:rPr>
              <a:t>)</a:t>
            </a:r>
            <a:r>
              <a:rPr lang="zh-CN" altLang="en-US"/>
              <a:t>。</a:t>
            </a:r>
            <a:r>
              <a:rPr lang="en-US" altLang="zh-CN"/>
              <a:t>"</a:t>
            </a:r>
            <a:r>
              <a:rPr lang="zh-CN" altLang="en-US" b="1"/>
              <a:t>自注意力 </a:t>
            </a:r>
            <a:r>
              <a:rPr lang="en-US" altLang="zh-CN" b="1"/>
              <a:t>(Self-Attention)" </a:t>
            </a:r>
            <a:r>
              <a:rPr lang="zh-CN" altLang="en-US" b="1"/>
              <a:t>中之所以有 </a:t>
            </a:r>
            <a:r>
              <a:rPr lang="en-US" altLang="zh-CN" b="1"/>
              <a:t>"</a:t>
            </a:r>
            <a:r>
              <a:rPr lang="zh-CN" altLang="en-US" b="1"/>
              <a:t>自 </a:t>
            </a:r>
            <a:r>
              <a:rPr lang="en-US" altLang="zh-CN" b="1"/>
              <a:t>(Self)"</a:t>
            </a:r>
            <a:r>
              <a:rPr lang="zh-CN" altLang="en-US" b="1"/>
              <a:t>，是因为</a:t>
            </a:r>
            <a:r>
              <a:rPr lang="zh-CN" altLang="en-US">
                <a:solidFill>
                  <a:srgbClr val="FF6600"/>
                </a:solidFill>
              </a:rPr>
              <a:t>查询、地址和内容的角色均来自同一个序列。</a:t>
            </a:r>
            <a:endParaRPr lang="en-US" altLang="zh-CN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自注意力算子的引入解决了循环神经网络的两个问题：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u="sng"/>
              <a:t>第 </a:t>
            </a:r>
            <a:r>
              <a:rPr lang="en-US" altLang="zh-CN" u="sng"/>
              <a:t>i </a:t>
            </a:r>
            <a:r>
              <a:rPr lang="zh-CN" altLang="en-US" u="sng"/>
              <a:t>个词表征 </a:t>
            </a:r>
            <a:r>
              <a:rPr lang="en-US" altLang="zh-CN" u="sng"/>
              <a:t>h{i} </a:t>
            </a:r>
            <a:r>
              <a:rPr lang="zh-CN" altLang="en-US" u="sng"/>
              <a:t>的构建可以同时基于双向的语境；</a:t>
            </a:r>
            <a:endParaRPr lang="en-US" altLang="zh-CN" u="sng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u="sng"/>
              <a:t>词间不管依赖距离多长，都只间隔了一次运算操作。</a:t>
            </a:r>
            <a:endParaRPr lang="en-US" altLang="zh-CN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自注意力算子会引入新的问题</a:t>
            </a:r>
            <a:r>
              <a:rPr lang="en-US" altLang="zh-CN"/>
              <a:t>——</a:t>
            </a:r>
            <a:r>
              <a:rPr lang="zh-CN" altLang="en-US" b="1" u="sng">
                <a:solidFill>
                  <a:srgbClr val="FF6600"/>
                </a:solidFill>
              </a:rPr>
              <a:t>词的相对位置的信息被丢弃了</a:t>
            </a:r>
            <a:r>
              <a:rPr lang="zh-CN" altLang="en-US"/>
              <a:t>。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例如：</a:t>
            </a:r>
            <a:r>
              <a:rPr lang="en-US" altLang="zh-CN"/>
              <a:t>["</a:t>
            </a:r>
            <a:r>
              <a:rPr lang="zh-CN" altLang="en-US"/>
              <a:t>我</a:t>
            </a:r>
            <a:r>
              <a:rPr lang="en-US" altLang="zh-CN"/>
              <a:t>1", "</a:t>
            </a:r>
            <a:r>
              <a:rPr lang="zh-CN" altLang="en-US"/>
              <a:t>今天</a:t>
            </a:r>
            <a:r>
              <a:rPr lang="en-US" altLang="zh-CN"/>
              <a:t>2", "</a:t>
            </a:r>
            <a:r>
              <a:rPr lang="zh-CN" altLang="en-US"/>
              <a:t>很</a:t>
            </a:r>
            <a:r>
              <a:rPr lang="en-US" altLang="zh-CN"/>
              <a:t>3", “</a:t>
            </a:r>
            <a:r>
              <a:rPr lang="zh-CN" altLang="en-US"/>
              <a:t>开心</a:t>
            </a:r>
            <a:r>
              <a:rPr lang="en-US" altLang="zh-CN"/>
              <a:t>4”, “&lt;</a:t>
            </a:r>
            <a:r>
              <a:rPr lang="zh-CN" altLang="en-US"/>
              <a:t>逗号</a:t>
            </a:r>
            <a:r>
              <a:rPr lang="en-US" altLang="zh-CN"/>
              <a:t>&gt;5”, “</a:t>
            </a:r>
            <a:r>
              <a:rPr lang="zh-CN" altLang="en-US"/>
              <a:t>因为</a:t>
            </a:r>
            <a:r>
              <a:rPr lang="en-US" altLang="zh-CN"/>
              <a:t>6”, “</a:t>
            </a:r>
            <a:r>
              <a:rPr lang="zh-CN" altLang="en-US"/>
              <a:t>我</a:t>
            </a:r>
            <a:r>
              <a:rPr lang="en-US" altLang="zh-CN"/>
              <a:t>7”, “</a:t>
            </a:r>
            <a:r>
              <a:rPr lang="zh-CN" altLang="en-US"/>
              <a:t>中</a:t>
            </a:r>
            <a:r>
              <a:rPr lang="en-US" altLang="zh-CN"/>
              <a:t>8”, “</a:t>
            </a:r>
            <a:r>
              <a:rPr lang="zh-CN" altLang="en-US"/>
              <a:t>了</a:t>
            </a:r>
            <a:r>
              <a:rPr lang="en-US" altLang="zh-CN"/>
              <a:t>9”, “</a:t>
            </a:r>
            <a:r>
              <a:rPr lang="zh-CN" altLang="en-US"/>
              <a:t>彩票</a:t>
            </a:r>
            <a:r>
              <a:rPr lang="en-US" altLang="zh-CN"/>
              <a:t>10”]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解决这个问题的方法是</a:t>
            </a:r>
            <a:r>
              <a:rPr lang="zh-CN" altLang="en-US" b="1" u="sng">
                <a:solidFill>
                  <a:srgbClr val="FF6600"/>
                </a:solidFill>
              </a:rPr>
              <a:t>将位置作为词表征的一部分一并输入模型</a:t>
            </a:r>
            <a:r>
              <a:rPr lang="zh-CN" altLang="en-US" b="1"/>
              <a:t>。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Transformer </a:t>
            </a:r>
            <a:r>
              <a:rPr lang="zh-CN" altLang="en-US"/>
              <a:t>采用的是简单粗暴的加法：</a:t>
            </a:r>
            <a:r>
              <a:rPr lang="en-US" altLang="zh-CN"/>
              <a:t>“</a:t>
            </a:r>
            <a:r>
              <a:rPr lang="zh-CN" altLang="en-US"/>
              <a:t>我 </a:t>
            </a:r>
            <a:r>
              <a:rPr lang="en-US" altLang="zh-CN"/>
              <a:t>1” </a:t>
            </a:r>
            <a:r>
              <a:rPr lang="zh-CN" altLang="en-US"/>
              <a:t>和「我 </a:t>
            </a:r>
            <a:r>
              <a:rPr lang="en-US" altLang="zh-CN"/>
              <a:t>7</a:t>
            </a:r>
            <a:r>
              <a:rPr lang="zh-CN" altLang="en-US"/>
              <a:t>」的表征分别为</a:t>
            </a:r>
            <a:r>
              <a:rPr lang="en-US" altLang="zh-CN"/>
              <a:t>,</a:t>
            </a:r>
            <a:endParaRPr lang="en-US" altLang="zh-CN">
              <a:solidFill>
                <a:srgbClr val="FF6600"/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7.Transformer——Positional Encoding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3" y="1960867"/>
            <a:ext cx="2104696" cy="2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1" y="5202616"/>
            <a:ext cx="1466850" cy="8191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45868" y="5170520"/>
            <a:ext cx="75327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其中 </a:t>
            </a:r>
            <a:r>
              <a:rPr lang="en-US" altLang="zh-CN"/>
              <a:t>p1 </a:t>
            </a:r>
            <a:r>
              <a:rPr lang="zh-CN" altLang="en-US"/>
              <a:t>和 </a:t>
            </a:r>
            <a:r>
              <a:rPr lang="en-US" altLang="zh-CN"/>
              <a:t>p7 </a:t>
            </a:r>
            <a:r>
              <a:rPr lang="zh-CN" altLang="en-US"/>
              <a:t>是位置 </a:t>
            </a:r>
            <a:r>
              <a:rPr lang="en-US" altLang="zh-CN"/>
              <a:t>1 </a:t>
            </a:r>
            <a:r>
              <a:rPr lang="zh-CN" altLang="en-US"/>
              <a:t>和 </a:t>
            </a:r>
            <a:r>
              <a:rPr lang="en-US" altLang="zh-CN"/>
              <a:t>7 </a:t>
            </a:r>
            <a:r>
              <a:rPr lang="zh-CN" altLang="en-US"/>
              <a:t>对应的位置编码 </a:t>
            </a:r>
            <a:r>
              <a:rPr lang="en-US" altLang="zh-CN"/>
              <a:t>(Position Embedding)</a:t>
            </a:r>
            <a:r>
              <a:rPr lang="zh-CN" altLang="en-US"/>
              <a:t>。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在</a:t>
            </a:r>
            <a:r>
              <a:rPr lang="en-US" altLang="zh-CN" b="1">
                <a:solidFill>
                  <a:srgbClr val="FF6600"/>
                </a:solidFill>
              </a:rPr>
              <a:t>RNN</a:t>
            </a:r>
            <a:r>
              <a:rPr lang="zh-CN" altLang="en-US" b="1">
                <a:solidFill>
                  <a:srgbClr val="FF6600"/>
                </a:solidFill>
              </a:rPr>
              <a:t>里，相对位置决定了计算的顺序</a:t>
            </a:r>
            <a:r>
              <a:rPr lang="zh-CN" altLang="en-US"/>
              <a:t>；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6600"/>
                </a:solidFill>
              </a:rPr>
              <a:t>在 </a:t>
            </a:r>
            <a:r>
              <a:rPr lang="en-US" altLang="zh-CN" b="1">
                <a:solidFill>
                  <a:srgbClr val="FF6600"/>
                </a:solidFill>
              </a:rPr>
              <a:t>Transformer </a:t>
            </a:r>
            <a:r>
              <a:rPr lang="zh-CN" altLang="en-US" b="1">
                <a:solidFill>
                  <a:srgbClr val="FF6600"/>
                </a:solidFill>
              </a:rPr>
              <a:t>里，相对位置则是决定了词的表征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79241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7.Transformer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120" r="18379"/>
          <a:stretch/>
        </p:blipFill>
        <p:spPr>
          <a:xfrm>
            <a:off x="0" y="834936"/>
            <a:ext cx="4291264" cy="5608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165" r="4140"/>
          <a:stretch/>
        </p:blipFill>
        <p:spPr>
          <a:xfrm>
            <a:off x="4422228" y="1006081"/>
            <a:ext cx="6850117" cy="526623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381151" y="534669"/>
            <a:ext cx="430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5"/>
              </a:rPr>
              <a:t>https://www.bilibili.com/video/av58239477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95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去噪自编码模型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掩码语言模型</a:t>
            </a:r>
            <a:endParaRPr kumimoji="1" lang="en-US" altLang="zh-CN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410632-8502-3743-86C4-062391FBA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3" y="1079916"/>
            <a:ext cx="3447783" cy="22485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AA3185-A563-C94F-B39A-617404C006B7}"/>
              </a:ext>
            </a:extLst>
          </p:cNvPr>
          <p:cNvSpPr/>
          <p:nvPr/>
        </p:nvSpPr>
        <p:spPr>
          <a:xfrm>
            <a:off x="3675696" y="928726"/>
            <a:ext cx="71367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加入 </a:t>
            </a:r>
            <a:r>
              <a:rPr lang="en" altLang="zh-CN" dirty="0"/>
              <a:t>Transformer </a:t>
            </a:r>
            <a:r>
              <a:rPr lang="zh-CN" altLang="en-US" dirty="0"/>
              <a:t>后，我们的军火库多了</a:t>
            </a:r>
            <a:r>
              <a:rPr lang="zh-CN" altLang="en-US" u="sng" dirty="0">
                <a:solidFill>
                  <a:srgbClr val="FF6600"/>
                </a:solidFill>
              </a:rPr>
              <a:t>建模双向语境的武器。</a:t>
            </a:r>
            <a:r>
              <a:rPr lang="zh-CN" altLang="en-US" dirty="0"/>
              <a:t>但是如前所述，</a:t>
            </a:r>
            <a:r>
              <a:rPr lang="zh-CN" altLang="en-US" u="sng" dirty="0">
                <a:solidFill>
                  <a:srgbClr val="FF6600"/>
                </a:solidFill>
              </a:rPr>
              <a:t>自注意力算子构建的是第 </a:t>
            </a:r>
            <a:r>
              <a:rPr lang="en" altLang="zh-CN" u="sng" dirty="0" err="1">
                <a:solidFill>
                  <a:srgbClr val="FF6600"/>
                </a:solidFill>
              </a:rPr>
              <a:t>i</a:t>
            </a:r>
            <a:r>
              <a:rPr lang="en" altLang="zh-CN" u="sng" dirty="0">
                <a:solidFill>
                  <a:srgbClr val="FF6600"/>
                </a:solidFill>
              </a:rPr>
              <a:t> </a:t>
            </a:r>
            <a:r>
              <a:rPr lang="zh-CN" altLang="en-US" u="sng" dirty="0">
                <a:solidFill>
                  <a:srgbClr val="FF6600"/>
                </a:solidFill>
              </a:rPr>
              <a:t>个词基于语境的表征，使用这个表征来预测第 </a:t>
            </a:r>
            <a:r>
              <a:rPr lang="en" altLang="zh-CN" u="sng" dirty="0" err="1">
                <a:solidFill>
                  <a:srgbClr val="FF6600"/>
                </a:solidFill>
              </a:rPr>
              <a:t>i</a:t>
            </a:r>
            <a:r>
              <a:rPr lang="en" altLang="zh-CN" u="sng" dirty="0">
                <a:solidFill>
                  <a:srgbClr val="FF6600"/>
                </a:solidFill>
              </a:rPr>
              <a:t> </a:t>
            </a:r>
            <a:r>
              <a:rPr lang="zh-CN" altLang="en-US" u="sng" dirty="0">
                <a:solidFill>
                  <a:srgbClr val="FF6600"/>
                </a:solidFill>
              </a:rPr>
              <a:t>个词会带来标签泄露</a:t>
            </a:r>
            <a:r>
              <a:rPr lang="zh-CN" altLang="en-US" dirty="0"/>
              <a:t>。这就好比在给你出题的时候顺便直白地告诉了你答案。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我们既想</a:t>
            </a:r>
            <a:r>
              <a:rPr lang="zh-CN" altLang="en-US" dirty="0">
                <a:solidFill>
                  <a:srgbClr val="FF6600"/>
                </a:solidFill>
              </a:rPr>
              <a:t>用上 </a:t>
            </a:r>
            <a:r>
              <a:rPr lang="en" altLang="zh-CN" dirty="0">
                <a:solidFill>
                  <a:srgbClr val="FF6600"/>
                </a:solidFill>
              </a:rPr>
              <a:t>Transformer </a:t>
            </a:r>
            <a:r>
              <a:rPr lang="zh-CN" altLang="en-US" dirty="0">
                <a:solidFill>
                  <a:srgbClr val="FF6600"/>
                </a:solidFill>
              </a:rPr>
              <a:t>的建模能力，又想从第 </a:t>
            </a:r>
            <a:r>
              <a:rPr lang="en" altLang="zh-CN" dirty="0" err="1">
                <a:solidFill>
                  <a:srgbClr val="FF6600"/>
                </a:solidFill>
              </a:rPr>
              <a:t>i</a:t>
            </a:r>
            <a:r>
              <a:rPr lang="en" altLang="zh-CN" dirty="0">
                <a:solidFill>
                  <a:srgbClr val="FF6600"/>
                </a:solidFill>
              </a:rPr>
              <a:t> </a:t>
            </a:r>
            <a:r>
              <a:rPr lang="zh-CN" altLang="en-US" dirty="0">
                <a:solidFill>
                  <a:srgbClr val="FF6600"/>
                </a:solidFill>
              </a:rPr>
              <a:t>个词的表征中剔除这个词的信息。</a:t>
            </a:r>
            <a:r>
              <a:rPr lang="zh-CN" altLang="en-US" dirty="0"/>
              <a:t>以 </a:t>
            </a:r>
            <a:r>
              <a:rPr lang="en" altLang="zh-CN" dirty="0"/>
              <a:t>BERT </a:t>
            </a:r>
            <a:r>
              <a:rPr lang="zh-CN" altLang="en-US" dirty="0"/>
              <a:t>为代表的</a:t>
            </a:r>
            <a:r>
              <a:rPr lang="zh-CN" altLang="en-US" dirty="0">
                <a:solidFill>
                  <a:srgbClr val="FF6600"/>
                </a:solidFill>
              </a:rPr>
              <a:t>去</a:t>
            </a:r>
            <a:r>
              <a:rPr lang="zh-CN" altLang="en-US" u="sng" dirty="0">
                <a:solidFill>
                  <a:srgbClr val="FF6600"/>
                </a:solidFill>
              </a:rPr>
              <a:t>噪自编码模型 </a:t>
            </a:r>
            <a:r>
              <a:rPr lang="en-US" altLang="zh-CN" u="sng" dirty="0">
                <a:solidFill>
                  <a:srgbClr val="FF6600"/>
                </a:solidFill>
              </a:rPr>
              <a:t>(</a:t>
            </a:r>
            <a:r>
              <a:rPr lang="en" altLang="zh-CN" u="sng" dirty="0">
                <a:solidFill>
                  <a:srgbClr val="FF6600"/>
                </a:solidFill>
              </a:rPr>
              <a:t>Denoising Auto-Encoder)/</a:t>
            </a:r>
            <a:r>
              <a:rPr lang="zh-CN" altLang="en-US" u="sng" dirty="0">
                <a:solidFill>
                  <a:srgbClr val="FF6600"/>
                </a:solidFill>
              </a:rPr>
              <a:t>掩码语言模型 </a:t>
            </a:r>
            <a:r>
              <a:rPr lang="en-US" altLang="zh-CN" u="sng" dirty="0">
                <a:solidFill>
                  <a:srgbClr val="FF6600"/>
                </a:solidFill>
              </a:rPr>
              <a:t>(</a:t>
            </a:r>
            <a:r>
              <a:rPr lang="en" altLang="zh-CN" u="sng" dirty="0">
                <a:solidFill>
                  <a:srgbClr val="FF6600"/>
                </a:solidFill>
              </a:rPr>
              <a:t>Masked Language Modeling) </a:t>
            </a:r>
            <a:r>
              <a:rPr lang="zh-CN" altLang="en-US" dirty="0"/>
              <a:t>的做法是将这些词替换成特殊字符 </a:t>
            </a:r>
            <a:r>
              <a:rPr lang="en-US" altLang="zh-CN" dirty="0"/>
              <a:t>"</a:t>
            </a:r>
            <a:r>
              <a:rPr lang="en" altLang="zh-CN" dirty="0"/>
              <a:t>MASK"</a:t>
            </a:r>
            <a:r>
              <a:rPr lang="zh-CN" altLang="en" dirty="0"/>
              <a:t>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4AD6F5-FF53-E644-946A-60DC4991DF3C}"/>
              </a:ext>
            </a:extLst>
          </p:cNvPr>
          <p:cNvSpPr/>
          <p:nvPr/>
        </p:nvSpPr>
        <p:spPr>
          <a:xfrm>
            <a:off x="711517" y="3706038"/>
            <a:ext cx="10099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虽然结合 </a:t>
            </a:r>
            <a:r>
              <a:rPr lang="en" altLang="zh-CN" dirty="0"/>
              <a:t>Transformer </a:t>
            </a:r>
            <a:r>
              <a:rPr lang="zh-CN" altLang="en-US" dirty="0"/>
              <a:t>和去噪自编码模型的 </a:t>
            </a:r>
            <a:r>
              <a:rPr lang="en" altLang="zh-CN" dirty="0"/>
              <a:t>BERT </a:t>
            </a:r>
            <a:r>
              <a:rPr lang="zh-CN" altLang="en-US" dirty="0"/>
              <a:t>可以说是拿到了语境建模的</a:t>
            </a:r>
            <a:r>
              <a:rPr lang="en-US" altLang="zh-CN" dirty="0"/>
              <a:t>“</a:t>
            </a:r>
            <a:r>
              <a:rPr lang="zh-CN" altLang="en-US" dirty="0"/>
              <a:t>双向圣杯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b="1" dirty="0">
                <a:solidFill>
                  <a:srgbClr val="FF6600"/>
                </a:solidFill>
              </a:rPr>
              <a:t>但是</a:t>
            </a:r>
            <a:r>
              <a:rPr lang="zh-CN" altLang="en-US" b="1" dirty="0">
                <a:solidFill>
                  <a:srgbClr val="FF6600"/>
                </a:solidFill>
              </a:rPr>
              <a:t>，</a:t>
            </a:r>
            <a:r>
              <a:rPr lang="en" altLang="zh-CN" b="1" dirty="0">
                <a:solidFill>
                  <a:srgbClr val="FF6600"/>
                </a:solidFill>
              </a:rPr>
              <a:t>BERT </a:t>
            </a:r>
            <a:r>
              <a:rPr lang="zh-CN" altLang="en-US" b="1" dirty="0">
                <a:solidFill>
                  <a:srgbClr val="FF6600"/>
                </a:solidFill>
              </a:rPr>
              <a:t>中 </a:t>
            </a:r>
            <a:r>
              <a:rPr lang="en-US" altLang="zh-CN" b="1" dirty="0">
                <a:solidFill>
                  <a:srgbClr val="FF6600"/>
                </a:solidFill>
              </a:rPr>
              <a:t>“</a:t>
            </a:r>
            <a:r>
              <a:rPr lang="en" altLang="zh-CN" b="1" dirty="0">
                <a:solidFill>
                  <a:srgbClr val="FF6600"/>
                </a:solidFill>
              </a:rPr>
              <a:t>MASK” </a:t>
            </a:r>
            <a:r>
              <a:rPr lang="zh-CN" altLang="en-US" b="1" dirty="0">
                <a:solidFill>
                  <a:srgbClr val="FF6600"/>
                </a:solidFill>
              </a:rPr>
              <a:t>字符的加入，使得非目标词表征的建模都会依赖于人造的 </a:t>
            </a:r>
            <a:r>
              <a:rPr lang="en-US" altLang="zh-CN" b="1" dirty="0">
                <a:solidFill>
                  <a:srgbClr val="FF6600"/>
                </a:solidFill>
              </a:rPr>
              <a:t>“</a:t>
            </a:r>
            <a:r>
              <a:rPr lang="en" altLang="zh-CN" b="1" dirty="0">
                <a:solidFill>
                  <a:srgbClr val="FF6600"/>
                </a:solidFill>
              </a:rPr>
              <a:t>MASK” </a:t>
            </a:r>
            <a:r>
              <a:rPr lang="zh-CN" altLang="en-US" b="1" dirty="0">
                <a:solidFill>
                  <a:srgbClr val="FF6600"/>
                </a:solidFill>
              </a:rPr>
              <a:t>字符，这会使模型学出虚假的依赖关系 </a:t>
            </a:r>
            <a:r>
              <a:rPr lang="en-US" altLang="zh-CN" b="1" dirty="0">
                <a:solidFill>
                  <a:srgbClr val="FF6600"/>
                </a:solidFill>
              </a:rPr>
              <a:t>(</a:t>
            </a:r>
            <a:r>
              <a:rPr lang="zh-CN" altLang="en-US" b="1" dirty="0">
                <a:solidFill>
                  <a:srgbClr val="FF6600"/>
                </a:solidFill>
              </a:rPr>
              <a:t>比如 </a:t>
            </a:r>
            <a:r>
              <a:rPr lang="en-US" altLang="zh-CN" b="1" dirty="0">
                <a:solidFill>
                  <a:srgbClr val="FF6600"/>
                </a:solidFill>
              </a:rPr>
              <a:t>“</a:t>
            </a:r>
            <a:r>
              <a:rPr lang="en" altLang="zh-CN" b="1" dirty="0">
                <a:solidFill>
                  <a:srgbClr val="FF6600"/>
                </a:solidFill>
              </a:rPr>
              <a:t>MASK” </a:t>
            </a:r>
            <a:r>
              <a:rPr lang="zh-CN" altLang="en-US" b="1" dirty="0">
                <a:solidFill>
                  <a:srgbClr val="FF6600"/>
                </a:solidFill>
              </a:rPr>
              <a:t>可以作为不同词信息交换的桥梁</a:t>
            </a:r>
            <a:r>
              <a:rPr lang="en-US" altLang="zh-CN" b="1" dirty="0">
                <a:solidFill>
                  <a:srgbClr val="FF6600"/>
                </a:solidFill>
              </a:rPr>
              <a:t>) </a:t>
            </a:r>
            <a:r>
              <a:rPr lang="zh-CN" altLang="en-US" b="1" dirty="0">
                <a:solidFill>
                  <a:srgbClr val="FF6600"/>
                </a:solidFill>
              </a:rPr>
              <a:t>，</a:t>
            </a:r>
            <a:r>
              <a:rPr lang="zh-CN" altLang="en-US" dirty="0"/>
              <a:t>但 </a:t>
            </a:r>
            <a:r>
              <a:rPr lang="en-US" altLang="zh-CN" dirty="0"/>
              <a:t>"</a:t>
            </a:r>
            <a:r>
              <a:rPr lang="en" altLang="zh-CN" dirty="0"/>
              <a:t>MASK" </a:t>
            </a:r>
            <a:r>
              <a:rPr lang="zh-CN" altLang="en-US" dirty="0"/>
              <a:t>在下游任务中并不会出现。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276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乱序语言模型</a:t>
            </a:r>
            <a:endParaRPr kumimoji="1" lang="en-US" altLang="zh-CN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20A097-A06D-BA40-8305-795C6D4C6AC6}"/>
              </a:ext>
            </a:extLst>
          </p:cNvPr>
          <p:cNvSpPr/>
          <p:nvPr/>
        </p:nvSpPr>
        <p:spPr>
          <a:xfrm>
            <a:off x="499534" y="963877"/>
            <a:ext cx="103411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6600"/>
                </a:solidFill>
              </a:rPr>
              <a:t>BERT </a:t>
            </a:r>
            <a:r>
              <a:rPr lang="zh-CN" altLang="en-US" dirty="0">
                <a:solidFill>
                  <a:srgbClr val="FF6600"/>
                </a:solidFill>
              </a:rPr>
              <a:t>虽然充分地建模了双向语境信息</a:t>
            </a:r>
            <a:r>
              <a:rPr lang="zh-CN" altLang="en-US" dirty="0"/>
              <a:t>，但是其用来</a:t>
            </a:r>
            <a:r>
              <a:rPr lang="zh-CN" altLang="en-US" dirty="0">
                <a:solidFill>
                  <a:srgbClr val="FF6600"/>
                </a:solidFill>
              </a:rPr>
              <a:t>预测不同目标词的语境信息只有目标位置编码</a:t>
            </a:r>
            <a:r>
              <a:rPr lang="zh-CN" altLang="en-US" dirty="0"/>
              <a:t>的区别，同时也</a:t>
            </a:r>
            <a:r>
              <a:rPr lang="zh-CN" altLang="en-US" dirty="0">
                <a:solidFill>
                  <a:srgbClr val="FF6600"/>
                </a:solidFill>
              </a:rPr>
              <a:t>建模不了被替换成 </a:t>
            </a:r>
            <a:r>
              <a:rPr lang="en-US" altLang="zh-CN" dirty="0">
                <a:solidFill>
                  <a:srgbClr val="FF6600"/>
                </a:solidFill>
              </a:rPr>
              <a:t>"</a:t>
            </a:r>
            <a:r>
              <a:rPr lang="en" altLang="zh-CN" dirty="0">
                <a:solidFill>
                  <a:srgbClr val="FF6600"/>
                </a:solidFill>
              </a:rPr>
              <a:t>MASK" </a:t>
            </a:r>
            <a:r>
              <a:rPr lang="zh-CN" altLang="en-US" dirty="0">
                <a:solidFill>
                  <a:srgbClr val="FF6600"/>
                </a:solidFill>
              </a:rPr>
              <a:t>的词间的依赖关系。</a:t>
            </a:r>
            <a:endParaRPr lang="en-US" altLang="zh-CN" dirty="0">
              <a:solidFill>
                <a:srgbClr val="FF6600"/>
              </a:solidFill>
            </a:endParaRPr>
          </a:p>
          <a:p>
            <a:endParaRPr lang="en-US" altLang="zh-CN" dirty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6600"/>
                </a:solidFill>
              </a:rPr>
              <a:t>自回归语言模型虽然只能建模单向的语境，但是其计算效率比较高</a:t>
            </a:r>
            <a:r>
              <a:rPr lang="zh-CN" altLang="en-US" dirty="0"/>
              <a:t>，且预测每个词所用的语境都是不一样的。怎么把这两者的长处结合呢？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语境中的词之间的相互依赖关系，</a:t>
            </a:r>
            <a:r>
              <a:rPr lang="zh-CN" altLang="en-US" dirty="0">
                <a:solidFill>
                  <a:srgbClr val="FF6600"/>
                </a:solidFill>
              </a:rPr>
              <a:t>一是取决于词本身的性质，二是取决于语境中词的相对位置。</a:t>
            </a:r>
            <a:r>
              <a:rPr lang="zh-CN" altLang="en-US" dirty="0"/>
              <a:t>所以有了词以及词在语境中的位置，我们就有了从这个词构建依赖关系的全部信息。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80C26A-29D5-604E-A99B-78D80CB7CE52}"/>
              </a:ext>
            </a:extLst>
          </p:cNvPr>
          <p:cNvSpPr/>
          <p:nvPr/>
        </p:nvSpPr>
        <p:spPr>
          <a:xfrm>
            <a:off x="499534" y="3416350"/>
            <a:ext cx="9030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C7714"/>
                </a:solidFill>
              </a:rPr>
              <a:t>["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1", "</a:t>
            </a:r>
            <a:r>
              <a:rPr lang="zh-CN" altLang="en-US" dirty="0">
                <a:solidFill>
                  <a:srgbClr val="FC7714"/>
                </a:solidFill>
              </a:rPr>
              <a:t>今天</a:t>
            </a:r>
            <a:r>
              <a:rPr lang="en-US" altLang="zh-CN" dirty="0">
                <a:solidFill>
                  <a:srgbClr val="FC7714"/>
                </a:solidFill>
              </a:rPr>
              <a:t>2", "</a:t>
            </a:r>
            <a:r>
              <a:rPr lang="zh-CN" altLang="en-US" dirty="0">
                <a:solidFill>
                  <a:srgbClr val="FC7714"/>
                </a:solidFill>
              </a:rPr>
              <a:t>很</a:t>
            </a:r>
            <a:r>
              <a:rPr lang="en-US" altLang="zh-CN" dirty="0">
                <a:solidFill>
                  <a:srgbClr val="FC7714"/>
                </a:solidFill>
              </a:rPr>
              <a:t>3", “&lt;</a:t>
            </a:r>
            <a:r>
              <a:rPr lang="zh-CN" altLang="en-US" dirty="0">
                <a:solidFill>
                  <a:srgbClr val="FC7714"/>
                </a:solidFill>
              </a:rPr>
              <a:t>逗号</a:t>
            </a:r>
            <a:r>
              <a:rPr lang="en-US" altLang="zh-CN" dirty="0">
                <a:solidFill>
                  <a:srgbClr val="FC7714"/>
                </a:solidFill>
              </a:rPr>
              <a:t>&gt;5”, “</a:t>
            </a:r>
            <a:r>
              <a:rPr lang="zh-CN" altLang="en-US" dirty="0">
                <a:solidFill>
                  <a:srgbClr val="FC7714"/>
                </a:solidFill>
              </a:rPr>
              <a:t>因为</a:t>
            </a:r>
            <a:r>
              <a:rPr lang="en-US" altLang="zh-CN" dirty="0">
                <a:solidFill>
                  <a:srgbClr val="FC7714"/>
                </a:solidFill>
              </a:rPr>
              <a:t>6”, “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7”, “</a:t>
            </a:r>
            <a:r>
              <a:rPr lang="zh-CN" altLang="en-US" dirty="0">
                <a:solidFill>
                  <a:srgbClr val="FC7714"/>
                </a:solidFill>
              </a:rPr>
              <a:t>中</a:t>
            </a:r>
            <a:r>
              <a:rPr lang="en-US" altLang="zh-CN" dirty="0">
                <a:solidFill>
                  <a:srgbClr val="FC7714"/>
                </a:solidFill>
              </a:rPr>
              <a:t>8”, “</a:t>
            </a:r>
            <a:r>
              <a:rPr lang="zh-CN" altLang="en-US" dirty="0">
                <a:solidFill>
                  <a:srgbClr val="FC7714"/>
                </a:solidFill>
              </a:rPr>
              <a:t>了</a:t>
            </a:r>
            <a:r>
              <a:rPr lang="en-US" altLang="zh-CN" dirty="0">
                <a:solidFill>
                  <a:srgbClr val="FC7714"/>
                </a:solidFill>
              </a:rPr>
              <a:t>9”, “</a:t>
            </a:r>
            <a:r>
              <a:rPr lang="zh-CN" altLang="en-US" dirty="0">
                <a:solidFill>
                  <a:srgbClr val="FC7714"/>
                </a:solidFill>
              </a:rPr>
              <a:t>彩票</a:t>
            </a:r>
            <a:r>
              <a:rPr lang="en-US" altLang="zh-CN" dirty="0">
                <a:solidFill>
                  <a:srgbClr val="FC7714"/>
                </a:solidFill>
              </a:rPr>
              <a:t>10”]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DBCA2E-E62C-704B-9BE7-D944D84217E6}"/>
              </a:ext>
            </a:extLst>
          </p:cNvPr>
          <p:cNvSpPr/>
          <p:nvPr/>
        </p:nvSpPr>
        <p:spPr>
          <a:xfrm>
            <a:off x="499534" y="3936519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["</a:t>
            </a:r>
            <a:r>
              <a:rPr lang="zh-CN" altLang="en-US" dirty="0"/>
              <a:t>我</a:t>
            </a:r>
            <a:r>
              <a:rPr lang="en-US" altLang="zh-CN" dirty="0"/>
              <a:t>1"] → “</a:t>
            </a:r>
            <a:r>
              <a:rPr lang="zh-CN" altLang="en-US" dirty="0"/>
              <a:t>开心</a:t>
            </a:r>
            <a:r>
              <a:rPr lang="en-US" altLang="zh-CN" dirty="0"/>
              <a:t>4”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150101-0829-D344-A23D-104586B8150E}"/>
              </a:ext>
            </a:extLst>
          </p:cNvPr>
          <p:cNvSpPr/>
          <p:nvPr/>
        </p:nvSpPr>
        <p:spPr>
          <a:xfrm>
            <a:off x="499534" y="4443057"/>
            <a:ext cx="2863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[“</a:t>
            </a:r>
            <a:r>
              <a:rPr lang="zh-CN" altLang="en-US" dirty="0"/>
              <a:t>我</a:t>
            </a:r>
            <a:r>
              <a:rPr lang="en-US" altLang="zh-CN" dirty="0"/>
              <a:t>1”, “</a:t>
            </a:r>
            <a:r>
              <a:rPr lang="zh-CN" altLang="en-US" dirty="0"/>
              <a:t>开心</a:t>
            </a:r>
            <a:r>
              <a:rPr lang="en-US" altLang="zh-CN" dirty="0"/>
              <a:t>4”</a:t>
            </a:r>
            <a:r>
              <a:rPr lang="zh-CN" altLang="en-US" dirty="0"/>
              <a:t> </a:t>
            </a:r>
            <a:r>
              <a:rPr lang="en-US" altLang="zh-CN" dirty="0"/>
              <a:t>] → ”</a:t>
            </a:r>
            <a:r>
              <a:rPr lang="zh-CN" altLang="en-US" dirty="0"/>
              <a:t>今天</a:t>
            </a:r>
            <a:r>
              <a:rPr lang="en-US" altLang="zh-CN" dirty="0"/>
              <a:t>2“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01EE99-1A14-1A4F-8636-A323C7DF1DF6}"/>
              </a:ext>
            </a:extLst>
          </p:cNvPr>
          <p:cNvSpPr/>
          <p:nvPr/>
        </p:nvSpPr>
        <p:spPr>
          <a:xfrm>
            <a:off x="499534" y="4936218"/>
            <a:ext cx="344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[”</a:t>
            </a:r>
            <a:r>
              <a:rPr lang="zh-CN" altLang="en-US" dirty="0"/>
              <a:t>我</a:t>
            </a:r>
            <a:r>
              <a:rPr lang="en-US" altLang="zh-CN" dirty="0"/>
              <a:t>1“, ”</a:t>
            </a:r>
            <a:r>
              <a:rPr lang="zh-CN" altLang="en-US" dirty="0"/>
              <a:t>今天</a:t>
            </a:r>
            <a:r>
              <a:rPr lang="en-US" altLang="zh-CN" dirty="0"/>
              <a:t>2“, “</a:t>
            </a:r>
            <a:r>
              <a:rPr lang="zh-CN" altLang="en-US" dirty="0"/>
              <a:t>开心</a:t>
            </a:r>
            <a:r>
              <a:rPr lang="en-US" altLang="zh-CN" dirty="0"/>
              <a:t>4”] → “</a:t>
            </a:r>
            <a:r>
              <a:rPr lang="zh-CN" altLang="en-US" dirty="0"/>
              <a:t>很</a:t>
            </a:r>
            <a:r>
              <a:rPr lang="en-US" altLang="zh-CN" dirty="0"/>
              <a:t>3”</a:t>
            </a:r>
            <a:endParaRPr lang="zh-CN" altLang="en-US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96265E9F-6299-F243-9C55-7864C09A19C7}"/>
              </a:ext>
            </a:extLst>
          </p:cNvPr>
          <p:cNvSpPr/>
          <p:nvPr/>
        </p:nvSpPr>
        <p:spPr>
          <a:xfrm>
            <a:off x="3940348" y="4042138"/>
            <a:ext cx="418292" cy="114962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417B22-0545-6849-86B2-FC5B150E5AC8}"/>
              </a:ext>
            </a:extLst>
          </p:cNvPr>
          <p:cNvSpPr/>
          <p:nvPr/>
        </p:nvSpPr>
        <p:spPr>
          <a:xfrm>
            <a:off x="4395047" y="4443057"/>
            <a:ext cx="4881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</a:rPr>
              <a:t>乱序语言模型 </a:t>
            </a:r>
            <a:r>
              <a:rPr lang="en-US" altLang="zh-CN" dirty="0">
                <a:solidFill>
                  <a:srgbClr val="262626"/>
                </a:solidFill>
              </a:rPr>
              <a:t>(</a:t>
            </a:r>
            <a:r>
              <a:rPr lang="en" altLang="zh-CN" dirty="0">
                <a:solidFill>
                  <a:srgbClr val="262626"/>
                </a:solidFill>
              </a:rPr>
              <a:t>Permutation Language Modeling) 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17D215-7F54-084F-B9E1-BBDD9ED6A657}"/>
              </a:ext>
            </a:extLst>
          </p:cNvPr>
          <p:cNvSpPr/>
          <p:nvPr/>
        </p:nvSpPr>
        <p:spPr>
          <a:xfrm>
            <a:off x="4395046" y="4958034"/>
            <a:ext cx="68114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</a:rPr>
              <a:t>和</a:t>
            </a:r>
            <a:r>
              <a:rPr lang="zh-CN" altLang="en-US" dirty="0">
                <a:solidFill>
                  <a:srgbClr val="FF6600"/>
                </a:solidFill>
              </a:rPr>
              <a:t>自回归语言模型</a:t>
            </a:r>
            <a:r>
              <a:rPr lang="zh-CN" altLang="en-US" dirty="0">
                <a:solidFill>
                  <a:srgbClr val="262626"/>
                </a:solidFill>
              </a:rPr>
              <a:t>不一样，</a:t>
            </a:r>
            <a:r>
              <a:rPr lang="zh-CN" altLang="en-US" dirty="0">
                <a:solidFill>
                  <a:srgbClr val="FF6600"/>
                </a:solidFill>
              </a:rPr>
              <a:t>新的样本中的语境需要输入词的位置</a:t>
            </a:r>
            <a:r>
              <a:rPr lang="zh-CN" altLang="en-US" dirty="0">
                <a:solidFill>
                  <a:srgbClr val="262626"/>
                </a:solidFill>
              </a:rPr>
              <a:t>，否则就退化成了</a:t>
            </a:r>
            <a:r>
              <a:rPr lang="zh-CN" altLang="en-US" dirty="0">
                <a:solidFill>
                  <a:srgbClr val="FF6600"/>
                </a:solidFill>
              </a:rPr>
              <a:t>词带模型 </a:t>
            </a:r>
            <a:r>
              <a:rPr lang="en-US" altLang="zh-CN" dirty="0">
                <a:solidFill>
                  <a:srgbClr val="FF6600"/>
                </a:solidFill>
              </a:rPr>
              <a:t>(</a:t>
            </a:r>
            <a:r>
              <a:rPr lang="en" altLang="zh-CN" dirty="0">
                <a:solidFill>
                  <a:srgbClr val="FF6600"/>
                </a:solidFill>
              </a:rPr>
              <a:t>Bag of Words)</a:t>
            </a:r>
            <a:r>
              <a:rPr lang="zh-CN" altLang="en" dirty="0">
                <a:solidFill>
                  <a:srgbClr val="262626"/>
                </a:solidFill>
              </a:rPr>
              <a:t>。</a:t>
            </a:r>
            <a:r>
              <a:rPr lang="zh-CN" altLang="en-US" dirty="0">
                <a:solidFill>
                  <a:srgbClr val="262626"/>
                </a:solidFill>
              </a:rPr>
              <a:t>这可以类比到人的阅读方式：</a:t>
            </a:r>
            <a:r>
              <a:rPr lang="zh-CN" altLang="en-US" dirty="0">
                <a:solidFill>
                  <a:srgbClr val="FF6600"/>
                </a:solidFill>
              </a:rPr>
              <a:t>字词在书本上的位置是一定的，但从左到右的阅读顺序并不是强制的，我们还可以跳读。乱序语言模型是自回归语言模型的一种推广。</a:t>
            </a:r>
          </a:p>
          <a:p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2" grpId="0"/>
      <p:bldP spid="13" grpId="0"/>
      <p:bldP spid="14" grpId="0" animBg="1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乱序语言模型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" altLang="zh-CN" sz="2800" dirty="0">
                <a:solidFill>
                  <a:srgbClr val="000000"/>
                </a:solidFill>
                <a:latin typeface="Lucida Grande" panose="020B0600040502020204" pitchFamily="34" charset="0"/>
                <a:hlinkClick r:id="rId3"/>
              </a:rPr>
              <a:t>XLNet</a:t>
            </a:r>
            <a:endParaRPr kumimoji="1" lang="en-US" altLang="zh-CN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20A097-A06D-BA40-8305-795C6D4C6AC6}"/>
              </a:ext>
            </a:extLst>
          </p:cNvPr>
          <p:cNvSpPr/>
          <p:nvPr/>
        </p:nvSpPr>
        <p:spPr>
          <a:xfrm>
            <a:off x="499534" y="963877"/>
            <a:ext cx="103411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6600"/>
                </a:solidFill>
              </a:rPr>
              <a:t>乱序语言模型的语境</a:t>
            </a:r>
            <a:r>
              <a:rPr lang="zh-CN" altLang="en-US" dirty="0"/>
              <a:t>可以同时来自目标词的前向和后向，所以其建模了双向的依赖。每个被预测的词 </a:t>
            </a:r>
            <a:r>
              <a:rPr lang="en-US" altLang="zh-CN" dirty="0"/>
              <a:t>(</a:t>
            </a:r>
            <a:r>
              <a:rPr lang="zh-CN" altLang="en-US" dirty="0"/>
              <a:t>除最后一个词外</a:t>
            </a:r>
            <a:r>
              <a:rPr lang="en-US" altLang="zh-CN" dirty="0"/>
              <a:t>) </a:t>
            </a:r>
            <a:r>
              <a:rPr lang="zh-CN" altLang="en-US" dirty="0"/>
              <a:t>都会加入到语境中，所以</a:t>
            </a:r>
            <a:r>
              <a:rPr lang="zh-CN" altLang="en-US" dirty="0">
                <a:solidFill>
                  <a:srgbClr val="FF6600"/>
                </a:solidFill>
              </a:rPr>
              <a:t>既解决了 </a:t>
            </a:r>
            <a:r>
              <a:rPr lang="en" altLang="zh-CN" dirty="0">
                <a:solidFill>
                  <a:srgbClr val="FF6600"/>
                </a:solidFill>
              </a:rPr>
              <a:t>BERT </a:t>
            </a:r>
            <a:r>
              <a:rPr lang="zh-CN" altLang="en-US" dirty="0">
                <a:solidFill>
                  <a:srgbClr val="FF6600"/>
                </a:solidFill>
              </a:rPr>
              <a:t>忽略被替换的词间的依赖关系的问题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6600"/>
                </a:solidFill>
              </a:rPr>
              <a:t>又解决了 </a:t>
            </a:r>
            <a:r>
              <a:rPr lang="en" altLang="zh-CN" dirty="0">
                <a:solidFill>
                  <a:srgbClr val="FF6600"/>
                </a:solidFill>
              </a:rPr>
              <a:t>BERT </a:t>
            </a:r>
            <a:r>
              <a:rPr lang="zh-CN" altLang="en-US" dirty="0">
                <a:solidFill>
                  <a:srgbClr val="FF6600"/>
                </a:solidFill>
              </a:rPr>
              <a:t>不同目标词依赖的语境趋同的问题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相比于 </a:t>
            </a:r>
            <a:r>
              <a:rPr lang="en" altLang="zh-CN" dirty="0"/>
              <a:t>BERT </a:t>
            </a:r>
            <a:r>
              <a:rPr lang="zh-CN" altLang="en-US" dirty="0"/>
              <a:t>一次性输入几乎所有的语境信息，乱序语言模型可以认为是</a:t>
            </a:r>
            <a:r>
              <a:rPr lang="zh-CN" altLang="en-US" dirty="0">
                <a:solidFill>
                  <a:srgbClr val="FF6600"/>
                </a:solidFill>
              </a:rPr>
              <a:t>对双向语境进行了采样 </a:t>
            </a:r>
            <a:r>
              <a:rPr lang="en-US" altLang="zh-CN" dirty="0">
                <a:solidFill>
                  <a:srgbClr val="FF6600"/>
                </a:solidFill>
              </a:rPr>
              <a:t>(</a:t>
            </a:r>
            <a:r>
              <a:rPr lang="zh-CN" altLang="en-US" dirty="0">
                <a:solidFill>
                  <a:srgbClr val="FF6600"/>
                </a:solidFill>
              </a:rPr>
              <a:t>或者 </a:t>
            </a:r>
            <a:r>
              <a:rPr lang="en" altLang="zh-CN" dirty="0">
                <a:solidFill>
                  <a:srgbClr val="FF6600"/>
                </a:solidFill>
              </a:rPr>
              <a:t>Embedding Dropout)</a:t>
            </a:r>
            <a:r>
              <a:rPr lang="zh-CN" altLang="en" dirty="0">
                <a:solidFill>
                  <a:srgbClr val="FF6600"/>
                </a:solidFill>
              </a:rPr>
              <a:t>，</a:t>
            </a:r>
            <a:r>
              <a:rPr lang="zh-CN" altLang="en-US" dirty="0">
                <a:solidFill>
                  <a:srgbClr val="FF6600"/>
                </a:solidFill>
              </a:rPr>
              <a:t>这会产生类似于 </a:t>
            </a:r>
            <a:r>
              <a:rPr lang="en" altLang="zh-CN" dirty="0">
                <a:solidFill>
                  <a:srgbClr val="FF6600"/>
                </a:solidFill>
              </a:rPr>
              <a:t>Dropout </a:t>
            </a:r>
            <a:r>
              <a:rPr lang="zh-CN" altLang="en-US" dirty="0">
                <a:solidFill>
                  <a:srgbClr val="FF6600"/>
                </a:solidFill>
              </a:rPr>
              <a:t>效果，可以让模型学出更鲁棒的语境依赖。</a:t>
            </a:r>
            <a:endParaRPr lang="en-US" altLang="zh-CN" dirty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6600"/>
                </a:solidFill>
              </a:rPr>
              <a:t>当构成语境的词比较少时，根据语境预测目标词的歧义性就会增大，训练难度也会增大</a:t>
            </a:r>
            <a:r>
              <a:rPr lang="zh-CN" altLang="en-US" dirty="0"/>
              <a:t>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F222D4-6419-E943-BC99-7F645F48AC99}"/>
              </a:ext>
            </a:extLst>
          </p:cNvPr>
          <p:cNvSpPr/>
          <p:nvPr/>
        </p:nvSpPr>
        <p:spPr>
          <a:xfrm>
            <a:off x="499534" y="3385870"/>
            <a:ext cx="9772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>
                <a:solidFill>
                  <a:srgbClr val="000000"/>
                </a:solidFill>
                <a:latin typeface="Lucida Grande" panose="020B0600040502020204" pitchFamily="34" charset="0"/>
                <a:hlinkClick r:id="rId3"/>
              </a:rPr>
              <a:t>XLNet</a:t>
            </a:r>
            <a:r>
              <a:rPr lang="en" altLang="zh-CN" dirty="0">
                <a:solidFill>
                  <a:srgbClr val="000000"/>
                </a:solidFill>
                <a:latin typeface="Lucida Grande" panose="020B0600040502020204" pitchFamily="34" charset="0"/>
                <a:hlinkClick r:id="rId3"/>
              </a:rPr>
              <a:t>: Generalized Autoregressive Pretraining for Language Understanding</a:t>
            </a:r>
            <a:endParaRPr lang="en" altLang="zh-CN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4ADB72-CF30-2A41-BBE0-C1845A151FE0}"/>
              </a:ext>
            </a:extLst>
          </p:cNvPr>
          <p:cNvSpPr/>
          <p:nvPr/>
        </p:nvSpPr>
        <p:spPr>
          <a:xfrm>
            <a:off x="499534" y="3948476"/>
            <a:ext cx="100411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CN" dirty="0" err="1">
                <a:solidFill>
                  <a:srgbClr val="262626"/>
                </a:solidFill>
              </a:rPr>
              <a:t>XLNet</a:t>
            </a:r>
            <a:r>
              <a:rPr lang="en" altLang="zh-CN" dirty="0">
                <a:solidFill>
                  <a:srgbClr val="262626"/>
                </a:solidFill>
              </a:rPr>
              <a:t> </a:t>
            </a:r>
            <a:r>
              <a:rPr lang="zh-CN" altLang="en-US" dirty="0">
                <a:solidFill>
                  <a:srgbClr val="262626"/>
                </a:solidFill>
              </a:rPr>
              <a:t>的成功来自于三点：</a:t>
            </a:r>
          </a:p>
          <a:p>
            <a:pPr algn="just"/>
            <a:endParaRPr lang="zh-CN" altLang="en-US" dirty="0">
              <a:solidFill>
                <a:srgbClr val="26262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62626"/>
                </a:solidFill>
              </a:rPr>
              <a:t>分布式语义假设的有效性，即我们确实可以</a:t>
            </a:r>
            <a:r>
              <a:rPr lang="zh-CN" altLang="en-US" dirty="0">
                <a:solidFill>
                  <a:srgbClr val="FF6600"/>
                </a:solidFill>
              </a:rPr>
              <a:t>从语料的统计规律中习得常识及语言的结构。</a:t>
            </a:r>
            <a:endParaRPr lang="en-US" altLang="zh-CN" dirty="0">
              <a:solidFill>
                <a:srgbClr val="FF66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62626"/>
                </a:solidFill>
              </a:rPr>
              <a:t>对语境更加精细的建模：</a:t>
            </a:r>
            <a:r>
              <a:rPr lang="zh-CN" altLang="en-US" dirty="0">
                <a:solidFill>
                  <a:srgbClr val="FF6600"/>
                </a:solidFill>
              </a:rPr>
              <a:t>从</a:t>
            </a:r>
            <a:r>
              <a:rPr lang="en-US" altLang="zh-CN" dirty="0">
                <a:solidFill>
                  <a:srgbClr val="FF6600"/>
                </a:solidFill>
              </a:rPr>
              <a:t>"</a:t>
            </a:r>
            <a:r>
              <a:rPr lang="zh-CN" altLang="en-US" dirty="0">
                <a:solidFill>
                  <a:srgbClr val="FF6600"/>
                </a:solidFill>
              </a:rPr>
              <a:t>单向</a:t>
            </a:r>
            <a:r>
              <a:rPr lang="en-US" altLang="zh-CN" dirty="0">
                <a:solidFill>
                  <a:srgbClr val="FF6600"/>
                </a:solidFill>
              </a:rPr>
              <a:t>"</a:t>
            </a:r>
            <a:r>
              <a:rPr lang="zh-CN" altLang="en-US" dirty="0">
                <a:solidFill>
                  <a:srgbClr val="FF6600"/>
                </a:solidFill>
              </a:rPr>
              <a:t>语境到</a:t>
            </a:r>
            <a:r>
              <a:rPr lang="en-US" altLang="zh-CN" dirty="0">
                <a:solidFill>
                  <a:srgbClr val="FF6600"/>
                </a:solidFill>
              </a:rPr>
              <a:t>"</a:t>
            </a:r>
            <a:r>
              <a:rPr lang="zh-CN" altLang="en-US" dirty="0">
                <a:solidFill>
                  <a:srgbClr val="FF6600"/>
                </a:solidFill>
              </a:rPr>
              <a:t>双向</a:t>
            </a:r>
            <a:r>
              <a:rPr lang="en-US" altLang="zh-CN" dirty="0">
                <a:solidFill>
                  <a:srgbClr val="FF6600"/>
                </a:solidFill>
              </a:rPr>
              <a:t>"</a:t>
            </a:r>
            <a:r>
              <a:rPr lang="zh-CN" altLang="en-US" dirty="0">
                <a:solidFill>
                  <a:srgbClr val="FF6600"/>
                </a:solidFill>
              </a:rPr>
              <a:t>语境，从</a:t>
            </a:r>
            <a:r>
              <a:rPr lang="en-US" altLang="zh-CN" dirty="0">
                <a:solidFill>
                  <a:srgbClr val="FF6600"/>
                </a:solidFill>
              </a:rPr>
              <a:t>"</a:t>
            </a:r>
            <a:r>
              <a:rPr lang="zh-CN" altLang="en-US" dirty="0">
                <a:solidFill>
                  <a:srgbClr val="FF6600"/>
                </a:solidFill>
              </a:rPr>
              <a:t>短程</a:t>
            </a:r>
            <a:r>
              <a:rPr lang="en-US" altLang="zh-CN" dirty="0">
                <a:solidFill>
                  <a:srgbClr val="FF6600"/>
                </a:solidFill>
              </a:rPr>
              <a:t>"</a:t>
            </a:r>
            <a:r>
              <a:rPr lang="zh-CN" altLang="en-US" dirty="0">
                <a:solidFill>
                  <a:srgbClr val="FF6600"/>
                </a:solidFill>
              </a:rPr>
              <a:t>依赖到</a:t>
            </a:r>
            <a:r>
              <a:rPr lang="en-US" altLang="zh-CN" dirty="0">
                <a:solidFill>
                  <a:srgbClr val="FF6600"/>
                </a:solidFill>
              </a:rPr>
              <a:t>"</a:t>
            </a:r>
            <a:r>
              <a:rPr lang="zh-CN" altLang="en-US" dirty="0">
                <a:solidFill>
                  <a:srgbClr val="FF6600"/>
                </a:solidFill>
              </a:rPr>
              <a:t>长程</a:t>
            </a:r>
            <a:r>
              <a:rPr lang="en-US" altLang="zh-CN" dirty="0">
                <a:solidFill>
                  <a:srgbClr val="FF6600"/>
                </a:solidFill>
              </a:rPr>
              <a:t>"</a:t>
            </a:r>
            <a:r>
              <a:rPr lang="zh-CN" altLang="en-US" dirty="0">
                <a:solidFill>
                  <a:srgbClr val="FF6600"/>
                </a:solidFill>
              </a:rPr>
              <a:t>依赖，</a:t>
            </a:r>
            <a:r>
              <a:rPr lang="en" altLang="zh-CN" dirty="0" err="1">
                <a:solidFill>
                  <a:srgbClr val="FF6600"/>
                </a:solidFill>
              </a:rPr>
              <a:t>XLNet</a:t>
            </a:r>
            <a:r>
              <a:rPr lang="en" altLang="zh-CN" dirty="0">
                <a:solidFill>
                  <a:srgbClr val="FF6600"/>
                </a:solidFill>
              </a:rPr>
              <a:t> </a:t>
            </a:r>
            <a:r>
              <a:rPr lang="zh-CN" altLang="en-US" dirty="0">
                <a:solidFill>
                  <a:srgbClr val="FF6600"/>
                </a:solidFill>
              </a:rPr>
              <a:t>是目前对语境建模最精细的模型。</a:t>
            </a:r>
            <a:endParaRPr lang="en-US" altLang="zh-CN" dirty="0">
              <a:solidFill>
                <a:srgbClr val="FF66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62626"/>
                </a:solidFill>
              </a:rPr>
              <a:t>在模型容量足够大时，</a:t>
            </a:r>
            <a:r>
              <a:rPr lang="zh-CN" altLang="en-US" i="1" dirty="0">
                <a:solidFill>
                  <a:srgbClr val="FF6600"/>
                </a:solidFill>
              </a:rPr>
              <a:t>数据量的对数和性能提升在一定范围内接近正比 ，</a:t>
            </a:r>
            <a:r>
              <a:rPr lang="en" altLang="zh-CN" i="1" dirty="0" err="1">
                <a:solidFill>
                  <a:srgbClr val="FF6600"/>
                </a:solidFill>
              </a:rPr>
              <a:t>XLNet</a:t>
            </a:r>
            <a:r>
              <a:rPr lang="en" altLang="zh-CN" i="1" dirty="0">
                <a:solidFill>
                  <a:srgbClr val="FF6600"/>
                </a:solidFill>
              </a:rPr>
              <a:t> </a:t>
            </a:r>
            <a:r>
              <a:rPr lang="zh-CN" altLang="en-US" i="1" dirty="0">
                <a:solidFill>
                  <a:srgbClr val="FF6600"/>
                </a:solidFill>
              </a:rPr>
              <a:t>使用的预训练数据量可能是公开模型里面最大的。</a:t>
            </a:r>
            <a:endParaRPr lang="zh-CN" altLang="en-US" dirty="0">
              <a:solidFill>
                <a:srgbClr val="FF66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950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乱序语言模型</a:t>
            </a:r>
            <a:endParaRPr kumimoji="1" lang="en-US" altLang="zh-CN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41DFF4-D7F0-F44E-B764-34F2B628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4" y="1614166"/>
            <a:ext cx="6858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21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Transformer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应用（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Contextual Word Embedding 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矩形 1"/>
          <p:cNvSpPr/>
          <p:nvPr/>
        </p:nvSpPr>
        <p:spPr>
          <a:xfrm>
            <a:off x="847562" y="845494"/>
            <a:ext cx="57594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问题：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Word Embedding </a:t>
            </a:r>
            <a:r>
              <a:rPr lang="zh-CN" altLang="en-US"/>
              <a:t>无上下文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监督数据太少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解决方法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Contextual Word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无监督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考虑上下文的</a:t>
            </a:r>
            <a:r>
              <a:rPr lang="en-US" altLang="zh-CN"/>
              <a:t>Embedding</a:t>
            </a:r>
            <a:endParaRPr lang="zh-CN" altLang="en-US"/>
          </a:p>
        </p:txBody>
      </p:sp>
      <p:pic>
        <p:nvPicPr>
          <p:cNvPr id="9" name="Picture 6" descr="ãELMOãçåçæå°çµæ">
            <a:extLst>
              <a:ext uri="{FF2B5EF4-FFF2-40B4-BE49-F238E27FC236}">
                <a16:creationId xmlns:a16="http://schemas.microsoft.com/office/drawing/2014/main" id="{D2668F51-32C7-469C-BC89-7DF3035E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3" y="5108809"/>
            <a:ext cx="1024758" cy="1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53" y="3578371"/>
            <a:ext cx="2561992" cy="256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Ernie pngãçåçæå°çµæ">
            <a:extLst>
              <a:ext uri="{FF2B5EF4-FFF2-40B4-BE49-F238E27FC236}">
                <a16:creationId xmlns:a16="http://schemas.microsoft.com/office/drawing/2014/main" id="{A382E772-AD9B-4AB4-B4E8-E98F1ED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96" y="3370098"/>
            <a:ext cx="2763469" cy="276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77" y="1627501"/>
            <a:ext cx="4874269" cy="450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86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mbeddings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anguage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(ELMO)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47" y="78262"/>
            <a:ext cx="931581" cy="9315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0180" y="834936"/>
            <a:ext cx="2771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多层双向的</a:t>
            </a:r>
            <a:r>
              <a:rPr lang="en-US" altLang="zh-CN" sz="2000" b="1">
                <a:latin typeface="Roboto-Regular"/>
                <a:ea typeface="黑体" panose="02010609060101010101" pitchFamily="49" charset="-122"/>
              </a:rPr>
              <a:t>LSTM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b="1">
                <a:latin typeface="Roboto-Regular"/>
                <a:ea typeface="黑体" panose="02010609060101010101" pitchFamily="49" charset="-122"/>
              </a:rPr>
              <a:t>NNLM</a:t>
            </a:r>
            <a:endParaRPr lang="zh-CN" altLang="en-US" sz="2000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196718-0152-4116-A054-C95741A20986}"/>
              </a:ext>
            </a:extLst>
          </p:cNvPr>
          <p:cNvSpPr/>
          <p:nvPr/>
        </p:nvSpPr>
        <p:spPr>
          <a:xfrm>
            <a:off x="625891" y="4951412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F570A1-BCF4-47CF-A87F-1D33591FF4B2}"/>
              </a:ext>
            </a:extLst>
          </p:cNvPr>
          <p:cNvSpPr/>
          <p:nvPr/>
        </p:nvSpPr>
        <p:spPr>
          <a:xfrm>
            <a:off x="625892" y="358275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39D425-13CF-4264-B620-0D5C4C39009D}"/>
              </a:ext>
            </a:extLst>
          </p:cNvPr>
          <p:cNvSpPr/>
          <p:nvPr/>
        </p:nvSpPr>
        <p:spPr>
          <a:xfrm>
            <a:off x="625891" y="451989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" name="文字方塊 87">
            <a:extLst>
              <a:ext uri="{FF2B5EF4-FFF2-40B4-BE49-F238E27FC236}">
                <a16:creationId xmlns:a16="http://schemas.microsoft.com/office/drawing/2014/main" id="{F1BAEABA-6506-42AD-BD4E-DE3556FFF714}"/>
              </a:ext>
            </a:extLst>
          </p:cNvPr>
          <p:cNvSpPr txBox="1"/>
          <p:nvPr/>
        </p:nvSpPr>
        <p:spPr>
          <a:xfrm>
            <a:off x="460190" y="601435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文字方塊 88">
            <a:extLst>
              <a:ext uri="{FF2B5EF4-FFF2-40B4-BE49-F238E27FC236}">
                <a16:creationId xmlns:a16="http://schemas.microsoft.com/office/drawing/2014/main" id="{E8E7BDEA-84C3-4BFE-834A-3500BF8A0CE9}"/>
              </a:ext>
            </a:extLst>
          </p:cNvPr>
          <p:cNvSpPr txBox="1"/>
          <p:nvPr/>
        </p:nvSpPr>
        <p:spPr>
          <a:xfrm>
            <a:off x="1614378" y="601072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潮水</a:t>
            </a:r>
          </a:p>
        </p:txBody>
      </p:sp>
      <p:sp>
        <p:nvSpPr>
          <p:cNvPr id="19" name="文字方塊 89">
            <a:extLst>
              <a:ext uri="{FF2B5EF4-FFF2-40B4-BE49-F238E27FC236}">
                <a16:creationId xmlns:a16="http://schemas.microsoft.com/office/drawing/2014/main" id="{141F5598-8927-4F72-8C96-1B62E7D1DC71}"/>
              </a:ext>
            </a:extLst>
          </p:cNvPr>
          <p:cNvSpPr txBox="1"/>
          <p:nvPr/>
        </p:nvSpPr>
        <p:spPr>
          <a:xfrm>
            <a:off x="2725699" y="6010722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cxnSp>
        <p:nvCxnSpPr>
          <p:cNvPr id="20" name="直線單箭頭接點 90">
            <a:extLst>
              <a:ext uri="{FF2B5EF4-FFF2-40B4-BE49-F238E27FC236}">
                <a16:creationId xmlns:a16="http://schemas.microsoft.com/office/drawing/2014/main" id="{8534555A-A006-456A-9392-FD6104303872}"/>
              </a:ext>
            </a:extLst>
          </p:cNvPr>
          <p:cNvCxnSpPr>
            <a:cxnSpLocks/>
          </p:cNvCxnSpPr>
          <p:nvPr/>
        </p:nvCxnSpPr>
        <p:spPr>
          <a:xfrm flipV="1">
            <a:off x="1006033" y="566032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92">
            <a:extLst>
              <a:ext uri="{FF2B5EF4-FFF2-40B4-BE49-F238E27FC236}">
                <a16:creationId xmlns:a16="http://schemas.microsoft.com/office/drawing/2014/main" id="{5FDC251F-A231-4FA1-9C43-13CC0CF1A3BB}"/>
              </a:ext>
            </a:extLst>
          </p:cNvPr>
          <p:cNvCxnSpPr>
            <a:cxnSpLocks/>
          </p:cNvCxnSpPr>
          <p:nvPr/>
        </p:nvCxnSpPr>
        <p:spPr>
          <a:xfrm flipV="1">
            <a:off x="1017593" y="470548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線單箭頭接點 93">
            <a:extLst>
              <a:ext uri="{FF2B5EF4-FFF2-40B4-BE49-F238E27FC236}">
                <a16:creationId xmlns:a16="http://schemas.microsoft.com/office/drawing/2014/main" id="{2350160F-68E2-4ECA-B48C-211A817BF32F}"/>
              </a:ext>
            </a:extLst>
          </p:cNvPr>
          <p:cNvCxnSpPr>
            <a:cxnSpLocks/>
          </p:cNvCxnSpPr>
          <p:nvPr/>
        </p:nvCxnSpPr>
        <p:spPr>
          <a:xfrm flipV="1">
            <a:off x="1018326" y="424989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CDCFCBA-77C0-48AE-9902-3CE3F37FA899}"/>
              </a:ext>
            </a:extLst>
          </p:cNvPr>
          <p:cNvSpPr/>
          <p:nvPr/>
        </p:nvSpPr>
        <p:spPr>
          <a:xfrm>
            <a:off x="1766320" y="4965856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15C7BB-719A-4227-80B9-9061E64E9983}"/>
              </a:ext>
            </a:extLst>
          </p:cNvPr>
          <p:cNvSpPr/>
          <p:nvPr/>
        </p:nvSpPr>
        <p:spPr>
          <a:xfrm>
            <a:off x="1766321" y="3597199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EC71128-DB67-4BEC-945D-3D5361E3E7AC}"/>
              </a:ext>
            </a:extLst>
          </p:cNvPr>
          <p:cNvSpPr/>
          <p:nvPr/>
        </p:nvSpPr>
        <p:spPr>
          <a:xfrm>
            <a:off x="1766320" y="4534341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6" name="直線單箭頭接點 97">
            <a:extLst>
              <a:ext uri="{FF2B5EF4-FFF2-40B4-BE49-F238E27FC236}">
                <a16:creationId xmlns:a16="http://schemas.microsoft.com/office/drawing/2014/main" id="{F6153948-998F-4250-A895-4E181D868C0B}"/>
              </a:ext>
            </a:extLst>
          </p:cNvPr>
          <p:cNvCxnSpPr>
            <a:cxnSpLocks/>
          </p:cNvCxnSpPr>
          <p:nvPr/>
        </p:nvCxnSpPr>
        <p:spPr>
          <a:xfrm flipV="1">
            <a:off x="2146462" y="5674773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線單箭頭接點 99">
            <a:extLst>
              <a:ext uri="{FF2B5EF4-FFF2-40B4-BE49-F238E27FC236}">
                <a16:creationId xmlns:a16="http://schemas.microsoft.com/office/drawing/2014/main" id="{B681061B-897E-4D79-ABA5-4E0282E45861}"/>
              </a:ext>
            </a:extLst>
          </p:cNvPr>
          <p:cNvCxnSpPr>
            <a:cxnSpLocks/>
          </p:cNvCxnSpPr>
          <p:nvPr/>
        </p:nvCxnSpPr>
        <p:spPr>
          <a:xfrm flipV="1">
            <a:off x="2158022" y="471992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100">
            <a:extLst>
              <a:ext uri="{FF2B5EF4-FFF2-40B4-BE49-F238E27FC236}">
                <a16:creationId xmlns:a16="http://schemas.microsoft.com/office/drawing/2014/main" id="{7BCDEB22-08DE-44AE-A3A5-12E4698ABA46}"/>
              </a:ext>
            </a:extLst>
          </p:cNvPr>
          <p:cNvCxnSpPr>
            <a:cxnSpLocks/>
          </p:cNvCxnSpPr>
          <p:nvPr/>
        </p:nvCxnSpPr>
        <p:spPr>
          <a:xfrm flipV="1">
            <a:off x="2158755" y="426434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3907EA2-F46A-422E-8C18-1C6FE6E404AE}"/>
              </a:ext>
            </a:extLst>
          </p:cNvPr>
          <p:cNvSpPr/>
          <p:nvPr/>
        </p:nvSpPr>
        <p:spPr>
          <a:xfrm>
            <a:off x="2894457" y="4965856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C2B3A2-9B4D-45CD-89B2-8AD896646889}"/>
              </a:ext>
            </a:extLst>
          </p:cNvPr>
          <p:cNvSpPr/>
          <p:nvPr/>
        </p:nvSpPr>
        <p:spPr>
          <a:xfrm>
            <a:off x="2894458" y="3597199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325D917-4ABB-407F-A296-4844E201FCC8}"/>
              </a:ext>
            </a:extLst>
          </p:cNvPr>
          <p:cNvSpPr/>
          <p:nvPr/>
        </p:nvSpPr>
        <p:spPr>
          <a:xfrm>
            <a:off x="2894457" y="4534341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104">
            <a:extLst>
              <a:ext uri="{FF2B5EF4-FFF2-40B4-BE49-F238E27FC236}">
                <a16:creationId xmlns:a16="http://schemas.microsoft.com/office/drawing/2014/main" id="{D9C44148-61E2-4BA6-963C-A0837E1FC624}"/>
              </a:ext>
            </a:extLst>
          </p:cNvPr>
          <p:cNvCxnSpPr>
            <a:cxnSpLocks/>
          </p:cNvCxnSpPr>
          <p:nvPr/>
        </p:nvCxnSpPr>
        <p:spPr>
          <a:xfrm flipV="1">
            <a:off x="3274599" y="5674773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106">
            <a:extLst>
              <a:ext uri="{FF2B5EF4-FFF2-40B4-BE49-F238E27FC236}">
                <a16:creationId xmlns:a16="http://schemas.microsoft.com/office/drawing/2014/main" id="{3ABA8E81-067E-4F1E-93B7-13105E91F7F2}"/>
              </a:ext>
            </a:extLst>
          </p:cNvPr>
          <p:cNvCxnSpPr>
            <a:cxnSpLocks/>
          </p:cNvCxnSpPr>
          <p:nvPr/>
        </p:nvCxnSpPr>
        <p:spPr>
          <a:xfrm flipV="1">
            <a:off x="3286159" y="471992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107">
            <a:extLst>
              <a:ext uri="{FF2B5EF4-FFF2-40B4-BE49-F238E27FC236}">
                <a16:creationId xmlns:a16="http://schemas.microsoft.com/office/drawing/2014/main" id="{101456DC-0FB2-42F7-9781-38EB492AAF79}"/>
              </a:ext>
            </a:extLst>
          </p:cNvPr>
          <p:cNvCxnSpPr>
            <a:cxnSpLocks/>
          </p:cNvCxnSpPr>
          <p:nvPr/>
        </p:nvCxnSpPr>
        <p:spPr>
          <a:xfrm flipV="1">
            <a:off x="3286892" y="426434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直線單箭頭接點 111">
            <a:extLst>
              <a:ext uri="{FF2B5EF4-FFF2-40B4-BE49-F238E27FC236}">
                <a16:creationId xmlns:a16="http://schemas.microsoft.com/office/drawing/2014/main" id="{94646035-C38C-4469-B7F4-187ABB66055B}"/>
              </a:ext>
            </a:extLst>
          </p:cNvPr>
          <p:cNvCxnSpPr>
            <a:cxnSpLocks/>
          </p:cNvCxnSpPr>
          <p:nvPr/>
        </p:nvCxnSpPr>
        <p:spPr>
          <a:xfrm rot="5400000" flipV="1">
            <a:off x="1571511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線單箭頭接點 112">
            <a:extLst>
              <a:ext uri="{FF2B5EF4-FFF2-40B4-BE49-F238E27FC236}">
                <a16:creationId xmlns:a16="http://schemas.microsoft.com/office/drawing/2014/main" id="{054D3754-0ABE-4319-BF6C-BE0227EDC5E9}"/>
              </a:ext>
            </a:extLst>
          </p:cNvPr>
          <p:cNvCxnSpPr>
            <a:cxnSpLocks/>
          </p:cNvCxnSpPr>
          <p:nvPr/>
        </p:nvCxnSpPr>
        <p:spPr>
          <a:xfrm rot="5400000" flipV="1">
            <a:off x="1590562" y="377589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113">
            <a:extLst>
              <a:ext uri="{FF2B5EF4-FFF2-40B4-BE49-F238E27FC236}">
                <a16:creationId xmlns:a16="http://schemas.microsoft.com/office/drawing/2014/main" id="{2B46948B-16BA-4372-91AE-FE184E4B58FA}"/>
              </a:ext>
            </a:extLst>
          </p:cNvPr>
          <p:cNvCxnSpPr>
            <a:cxnSpLocks/>
          </p:cNvCxnSpPr>
          <p:nvPr/>
        </p:nvCxnSpPr>
        <p:spPr>
          <a:xfrm rot="5400000" flipV="1">
            <a:off x="2716074" y="379070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線單箭頭接點 114">
            <a:extLst>
              <a:ext uri="{FF2B5EF4-FFF2-40B4-BE49-F238E27FC236}">
                <a16:creationId xmlns:a16="http://schemas.microsoft.com/office/drawing/2014/main" id="{48D1DFCB-5737-473B-B8DB-AF4CF019AF96}"/>
              </a:ext>
            </a:extLst>
          </p:cNvPr>
          <p:cNvCxnSpPr>
            <a:cxnSpLocks/>
          </p:cNvCxnSpPr>
          <p:nvPr/>
        </p:nvCxnSpPr>
        <p:spPr>
          <a:xfrm rot="5400000" flipV="1">
            <a:off x="2706449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線單箭頭接點 115">
            <a:extLst>
              <a:ext uri="{FF2B5EF4-FFF2-40B4-BE49-F238E27FC236}">
                <a16:creationId xmlns:a16="http://schemas.microsoft.com/office/drawing/2014/main" id="{5D60784D-3D26-4259-B40C-56D28BAD43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23110" y="515242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線單箭頭接點 116">
            <a:extLst>
              <a:ext uri="{FF2B5EF4-FFF2-40B4-BE49-F238E27FC236}">
                <a16:creationId xmlns:a16="http://schemas.microsoft.com/office/drawing/2014/main" id="{36269C8A-98B7-4CEB-9FE2-343EDF22E651}"/>
              </a:ext>
            </a:extLst>
          </p:cNvPr>
          <p:cNvCxnSpPr>
            <a:cxnSpLocks/>
          </p:cNvCxnSpPr>
          <p:nvPr/>
        </p:nvCxnSpPr>
        <p:spPr>
          <a:xfrm rot="5400000" flipV="1">
            <a:off x="3842318" y="3775899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文字方塊 117">
            <a:extLst>
              <a:ext uri="{FF2B5EF4-FFF2-40B4-BE49-F238E27FC236}">
                <a16:creationId xmlns:a16="http://schemas.microsoft.com/office/drawing/2014/main" id="{2C172C16-605F-4460-A837-135A424654F9}"/>
              </a:ext>
            </a:extLst>
          </p:cNvPr>
          <p:cNvSpPr txBox="1"/>
          <p:nvPr/>
        </p:nvSpPr>
        <p:spPr>
          <a:xfrm>
            <a:off x="3880449" y="501357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118">
            <a:extLst>
              <a:ext uri="{FF2B5EF4-FFF2-40B4-BE49-F238E27FC236}">
                <a16:creationId xmlns:a16="http://schemas.microsoft.com/office/drawing/2014/main" id="{737C6DFC-2BCB-417A-A4E2-BED25FF8A8AD}"/>
              </a:ext>
            </a:extLst>
          </p:cNvPr>
          <p:cNvSpPr txBox="1"/>
          <p:nvPr/>
        </p:nvSpPr>
        <p:spPr>
          <a:xfrm>
            <a:off x="3901590" y="363498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E7F94DF-BBC6-430D-8C7A-4D3B054BBBBB}"/>
              </a:ext>
            </a:extLst>
          </p:cNvPr>
          <p:cNvSpPr/>
          <p:nvPr/>
        </p:nvSpPr>
        <p:spPr>
          <a:xfrm>
            <a:off x="5463861" y="4975481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434E952-F381-4EF8-9434-1CFAA4E1FA40}"/>
              </a:ext>
            </a:extLst>
          </p:cNvPr>
          <p:cNvSpPr/>
          <p:nvPr/>
        </p:nvSpPr>
        <p:spPr>
          <a:xfrm>
            <a:off x="5463862" y="3606824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8E02B3-AE59-42A9-9BE5-D9DB6D80E7B3}"/>
              </a:ext>
            </a:extLst>
          </p:cNvPr>
          <p:cNvSpPr/>
          <p:nvPr/>
        </p:nvSpPr>
        <p:spPr>
          <a:xfrm>
            <a:off x="5463861" y="4543966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6" name="文字方塊 122">
            <a:extLst>
              <a:ext uri="{FF2B5EF4-FFF2-40B4-BE49-F238E27FC236}">
                <a16:creationId xmlns:a16="http://schemas.microsoft.com/office/drawing/2014/main" id="{41EA248C-696F-481E-A0FE-D3C4FF93B130}"/>
              </a:ext>
            </a:extLst>
          </p:cNvPr>
          <p:cNvSpPr txBox="1"/>
          <p:nvPr/>
        </p:nvSpPr>
        <p:spPr>
          <a:xfrm>
            <a:off x="5298160" y="603842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退了</a:t>
            </a:r>
          </a:p>
        </p:txBody>
      </p:sp>
      <p:sp>
        <p:nvSpPr>
          <p:cNvPr id="47" name="文字方塊 123">
            <a:extLst>
              <a:ext uri="{FF2B5EF4-FFF2-40B4-BE49-F238E27FC236}">
                <a16:creationId xmlns:a16="http://schemas.microsoft.com/office/drawing/2014/main" id="{7B66DAB0-B89D-4671-ADB3-226AE73474CC}"/>
              </a:ext>
            </a:extLst>
          </p:cNvPr>
          <p:cNvSpPr txBox="1"/>
          <p:nvPr/>
        </p:nvSpPr>
        <p:spPr>
          <a:xfrm>
            <a:off x="6452348" y="603479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</a:p>
        </p:txBody>
      </p:sp>
      <p:sp>
        <p:nvSpPr>
          <p:cNvPr id="48" name="文字方塊 124">
            <a:extLst>
              <a:ext uri="{FF2B5EF4-FFF2-40B4-BE49-F238E27FC236}">
                <a16:creationId xmlns:a16="http://schemas.microsoft.com/office/drawing/2014/main" id="{289D21BB-5E23-42B4-A69F-0B95B67CD288}"/>
              </a:ext>
            </a:extLst>
          </p:cNvPr>
          <p:cNvSpPr txBox="1"/>
          <p:nvPr/>
        </p:nvSpPr>
        <p:spPr>
          <a:xfrm>
            <a:off x="7563669" y="603479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</a:p>
        </p:txBody>
      </p:sp>
      <p:cxnSp>
        <p:nvCxnSpPr>
          <p:cNvPr id="49" name="直線單箭頭接點 125">
            <a:extLst>
              <a:ext uri="{FF2B5EF4-FFF2-40B4-BE49-F238E27FC236}">
                <a16:creationId xmlns:a16="http://schemas.microsoft.com/office/drawing/2014/main" id="{6ED4F8D6-9A1E-4291-8442-0DB24299F24E}"/>
              </a:ext>
            </a:extLst>
          </p:cNvPr>
          <p:cNvCxnSpPr>
            <a:cxnSpLocks/>
          </p:cNvCxnSpPr>
          <p:nvPr/>
        </p:nvCxnSpPr>
        <p:spPr>
          <a:xfrm flipV="1">
            <a:off x="5844003" y="568439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127">
            <a:extLst>
              <a:ext uri="{FF2B5EF4-FFF2-40B4-BE49-F238E27FC236}">
                <a16:creationId xmlns:a16="http://schemas.microsoft.com/office/drawing/2014/main" id="{ED44E884-BE22-479D-A8CB-1C8C0E9E4A04}"/>
              </a:ext>
            </a:extLst>
          </p:cNvPr>
          <p:cNvCxnSpPr>
            <a:cxnSpLocks/>
          </p:cNvCxnSpPr>
          <p:nvPr/>
        </p:nvCxnSpPr>
        <p:spPr>
          <a:xfrm flipV="1">
            <a:off x="5855563" y="472955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128">
            <a:extLst>
              <a:ext uri="{FF2B5EF4-FFF2-40B4-BE49-F238E27FC236}">
                <a16:creationId xmlns:a16="http://schemas.microsoft.com/office/drawing/2014/main" id="{616560B3-9478-4542-8E27-F4FE1C6EBED6}"/>
              </a:ext>
            </a:extLst>
          </p:cNvPr>
          <p:cNvCxnSpPr>
            <a:cxnSpLocks/>
          </p:cNvCxnSpPr>
          <p:nvPr/>
        </p:nvCxnSpPr>
        <p:spPr>
          <a:xfrm flipV="1">
            <a:off x="5856296" y="427396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103556C-361D-4621-A04C-B880DD0F41D2}"/>
              </a:ext>
            </a:extLst>
          </p:cNvPr>
          <p:cNvSpPr/>
          <p:nvPr/>
        </p:nvSpPr>
        <p:spPr>
          <a:xfrm>
            <a:off x="6604290" y="4989925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2D25A58-413F-4A0C-8471-F2068ECDEFF8}"/>
              </a:ext>
            </a:extLst>
          </p:cNvPr>
          <p:cNvSpPr/>
          <p:nvPr/>
        </p:nvSpPr>
        <p:spPr>
          <a:xfrm>
            <a:off x="6604291" y="3621268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41ED04-7C7A-49AB-8F90-B556529F543B}"/>
              </a:ext>
            </a:extLst>
          </p:cNvPr>
          <p:cNvSpPr/>
          <p:nvPr/>
        </p:nvSpPr>
        <p:spPr>
          <a:xfrm>
            <a:off x="6604290" y="4558410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55" name="直線單箭頭接點 132">
            <a:extLst>
              <a:ext uri="{FF2B5EF4-FFF2-40B4-BE49-F238E27FC236}">
                <a16:creationId xmlns:a16="http://schemas.microsoft.com/office/drawing/2014/main" id="{2DB79B3F-6016-4C1A-B896-2DBFED60B629}"/>
              </a:ext>
            </a:extLst>
          </p:cNvPr>
          <p:cNvCxnSpPr>
            <a:cxnSpLocks/>
          </p:cNvCxnSpPr>
          <p:nvPr/>
        </p:nvCxnSpPr>
        <p:spPr>
          <a:xfrm flipV="1">
            <a:off x="6984432" y="569884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134">
            <a:extLst>
              <a:ext uri="{FF2B5EF4-FFF2-40B4-BE49-F238E27FC236}">
                <a16:creationId xmlns:a16="http://schemas.microsoft.com/office/drawing/2014/main" id="{62FB1D11-DE5E-4FBE-BFE5-50BA43320D67}"/>
              </a:ext>
            </a:extLst>
          </p:cNvPr>
          <p:cNvCxnSpPr>
            <a:cxnSpLocks/>
          </p:cNvCxnSpPr>
          <p:nvPr/>
        </p:nvCxnSpPr>
        <p:spPr>
          <a:xfrm flipV="1">
            <a:off x="6995992" y="4743994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135">
            <a:extLst>
              <a:ext uri="{FF2B5EF4-FFF2-40B4-BE49-F238E27FC236}">
                <a16:creationId xmlns:a16="http://schemas.microsoft.com/office/drawing/2014/main" id="{FF9E68CC-9C66-424C-9AC8-3C1CE2730789}"/>
              </a:ext>
            </a:extLst>
          </p:cNvPr>
          <p:cNvCxnSpPr>
            <a:cxnSpLocks/>
          </p:cNvCxnSpPr>
          <p:nvPr/>
        </p:nvCxnSpPr>
        <p:spPr>
          <a:xfrm flipV="1">
            <a:off x="6996725" y="428841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A2FBDCD-EEAC-4C62-BCD0-A269B93B5450}"/>
              </a:ext>
            </a:extLst>
          </p:cNvPr>
          <p:cNvSpPr/>
          <p:nvPr/>
        </p:nvSpPr>
        <p:spPr>
          <a:xfrm>
            <a:off x="7732427" y="4989925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3F0E193-D2B1-4570-B58C-D2464B95D6E1}"/>
              </a:ext>
            </a:extLst>
          </p:cNvPr>
          <p:cNvSpPr/>
          <p:nvPr/>
        </p:nvSpPr>
        <p:spPr>
          <a:xfrm>
            <a:off x="7732428" y="3621268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DC70982-C832-4C7A-AD6C-DDBE1D61D848}"/>
              </a:ext>
            </a:extLst>
          </p:cNvPr>
          <p:cNvSpPr/>
          <p:nvPr/>
        </p:nvSpPr>
        <p:spPr>
          <a:xfrm>
            <a:off x="7732427" y="4558410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61" name="直線單箭頭接點 139">
            <a:extLst>
              <a:ext uri="{FF2B5EF4-FFF2-40B4-BE49-F238E27FC236}">
                <a16:creationId xmlns:a16="http://schemas.microsoft.com/office/drawing/2014/main" id="{5FC866A8-15F9-4BD9-A5BE-DDA220180605}"/>
              </a:ext>
            </a:extLst>
          </p:cNvPr>
          <p:cNvCxnSpPr>
            <a:cxnSpLocks/>
          </p:cNvCxnSpPr>
          <p:nvPr/>
        </p:nvCxnSpPr>
        <p:spPr>
          <a:xfrm flipV="1">
            <a:off x="8112569" y="569884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線單箭頭接點 141">
            <a:extLst>
              <a:ext uri="{FF2B5EF4-FFF2-40B4-BE49-F238E27FC236}">
                <a16:creationId xmlns:a16="http://schemas.microsoft.com/office/drawing/2014/main" id="{A26AC791-2D14-45DD-9A7C-1D947C13F6BB}"/>
              </a:ext>
            </a:extLst>
          </p:cNvPr>
          <p:cNvCxnSpPr>
            <a:cxnSpLocks/>
          </p:cNvCxnSpPr>
          <p:nvPr/>
        </p:nvCxnSpPr>
        <p:spPr>
          <a:xfrm flipV="1">
            <a:off x="8124129" y="4743994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線單箭頭接點 142">
            <a:extLst>
              <a:ext uri="{FF2B5EF4-FFF2-40B4-BE49-F238E27FC236}">
                <a16:creationId xmlns:a16="http://schemas.microsoft.com/office/drawing/2014/main" id="{2CB963B4-40F7-4876-9EED-614D5C12761C}"/>
              </a:ext>
            </a:extLst>
          </p:cNvPr>
          <p:cNvCxnSpPr>
            <a:cxnSpLocks/>
          </p:cNvCxnSpPr>
          <p:nvPr/>
        </p:nvCxnSpPr>
        <p:spPr>
          <a:xfrm flipV="1">
            <a:off x="8124862" y="4288410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線單箭頭接點 146">
            <a:extLst>
              <a:ext uri="{FF2B5EF4-FFF2-40B4-BE49-F238E27FC236}">
                <a16:creationId xmlns:a16="http://schemas.microsoft.com/office/drawing/2014/main" id="{087BC0A2-C1A8-4034-9498-887207AEBC0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09481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線單箭頭接點 147">
            <a:extLst>
              <a:ext uri="{FF2B5EF4-FFF2-40B4-BE49-F238E27FC236}">
                <a16:creationId xmlns:a16="http://schemas.microsoft.com/office/drawing/2014/main" id="{27881E40-6124-4563-8689-AAE65438FC4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28532" y="379996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線單箭頭接點 148">
            <a:extLst>
              <a:ext uri="{FF2B5EF4-FFF2-40B4-BE49-F238E27FC236}">
                <a16:creationId xmlns:a16="http://schemas.microsoft.com/office/drawing/2014/main" id="{9180C217-1F2F-446E-AA90-CCE26964A56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54044" y="381477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149">
            <a:extLst>
              <a:ext uri="{FF2B5EF4-FFF2-40B4-BE49-F238E27FC236}">
                <a16:creationId xmlns:a16="http://schemas.microsoft.com/office/drawing/2014/main" id="{467D6DF8-DBCE-4E92-A45E-FCB9DD54704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44419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150">
            <a:extLst>
              <a:ext uri="{FF2B5EF4-FFF2-40B4-BE49-F238E27FC236}">
                <a16:creationId xmlns:a16="http://schemas.microsoft.com/office/drawing/2014/main" id="{9449E038-E1C1-46F2-BC3E-A3BEC24D7CE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61080" y="5176494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151">
            <a:extLst>
              <a:ext uri="{FF2B5EF4-FFF2-40B4-BE49-F238E27FC236}">
                <a16:creationId xmlns:a16="http://schemas.microsoft.com/office/drawing/2014/main" id="{D2349B31-7AC3-4D2F-96FD-9627A2B555E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80288" y="3799968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文字方塊 152">
            <a:extLst>
              <a:ext uri="{FF2B5EF4-FFF2-40B4-BE49-F238E27FC236}">
                <a16:creationId xmlns:a16="http://schemas.microsoft.com/office/drawing/2014/main" id="{041E12C2-E2D0-46C4-9B4C-A2E38670DFD2}"/>
              </a:ext>
            </a:extLst>
          </p:cNvPr>
          <p:cNvSpPr txBox="1"/>
          <p:nvPr/>
        </p:nvSpPr>
        <p:spPr>
          <a:xfrm>
            <a:off x="8718419" y="5037647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153">
            <a:extLst>
              <a:ext uri="{FF2B5EF4-FFF2-40B4-BE49-F238E27FC236}">
                <a16:creationId xmlns:a16="http://schemas.microsoft.com/office/drawing/2014/main" id="{0076753C-FFBF-4BD3-9540-D64EAEDAEFFD}"/>
              </a:ext>
            </a:extLst>
          </p:cNvPr>
          <p:cNvSpPr txBox="1"/>
          <p:nvPr/>
        </p:nvSpPr>
        <p:spPr>
          <a:xfrm>
            <a:off x="8739560" y="3659051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2" name="群組 154">
            <a:extLst>
              <a:ext uri="{FF2B5EF4-FFF2-40B4-BE49-F238E27FC236}">
                <a16:creationId xmlns:a16="http://schemas.microsoft.com/office/drawing/2014/main" id="{737515EA-554B-44AC-82A3-11D032491C61}"/>
              </a:ext>
            </a:extLst>
          </p:cNvPr>
          <p:cNvGrpSpPr/>
          <p:nvPr/>
        </p:nvGrpSpPr>
        <p:grpSpPr>
          <a:xfrm flipH="1">
            <a:off x="4714357" y="3659051"/>
            <a:ext cx="759210" cy="1840261"/>
            <a:chOff x="4517259" y="3785669"/>
            <a:chExt cx="759210" cy="1840261"/>
          </a:xfrm>
        </p:grpSpPr>
        <p:cxnSp>
          <p:nvCxnSpPr>
            <p:cNvPr id="73" name="直線單箭頭接點 155">
              <a:extLst>
                <a:ext uri="{FF2B5EF4-FFF2-40B4-BE49-F238E27FC236}">
                  <a16:creationId xmlns:a16="http://schemas.microsoft.com/office/drawing/2014/main" id="{270BA1FC-056A-4ACD-A98B-F850599B5A8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93017" y="5303112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直線單箭頭接點 156">
              <a:extLst>
                <a:ext uri="{FF2B5EF4-FFF2-40B4-BE49-F238E27FC236}">
                  <a16:creationId xmlns:a16="http://schemas.microsoft.com/office/drawing/2014/main" id="{BBE7CAC0-D1E3-483A-9F41-FA264DA7B8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文字方塊 157">
              <a:extLst>
                <a:ext uri="{FF2B5EF4-FFF2-40B4-BE49-F238E27FC236}">
                  <a16:creationId xmlns:a16="http://schemas.microsoft.com/office/drawing/2014/main" id="{D5176720-D040-424F-B458-0A6838E2910B}"/>
                </a:ext>
              </a:extLst>
            </p:cNvPr>
            <p:cNvSpPr txBox="1"/>
            <p:nvPr/>
          </p:nvSpPr>
          <p:spPr>
            <a:xfrm>
              <a:off x="4750356" y="5164265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6" name="文字方塊 158">
              <a:extLst>
                <a:ext uri="{FF2B5EF4-FFF2-40B4-BE49-F238E27FC236}">
                  <a16:creationId xmlns:a16="http://schemas.microsoft.com/office/drawing/2014/main" id="{DB657766-7469-4BC7-9BDB-50F04B1B1E0C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E6B52ACE-9644-4BCE-920A-9BC9B9E01116}"/>
              </a:ext>
            </a:extLst>
          </p:cNvPr>
          <p:cNvSpPr/>
          <p:nvPr/>
        </p:nvSpPr>
        <p:spPr>
          <a:xfrm>
            <a:off x="637449" y="2185801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40FCFBB-7D97-4737-B880-31565FE336C0}"/>
              </a:ext>
            </a:extLst>
          </p:cNvPr>
          <p:cNvSpPr/>
          <p:nvPr/>
        </p:nvSpPr>
        <p:spPr>
          <a:xfrm>
            <a:off x="637448" y="3122943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79" name="直線單箭頭接點 180">
            <a:extLst>
              <a:ext uri="{FF2B5EF4-FFF2-40B4-BE49-F238E27FC236}">
                <a16:creationId xmlns:a16="http://schemas.microsoft.com/office/drawing/2014/main" id="{989EFA87-28B4-44FE-97A0-CDDA4844820D}"/>
              </a:ext>
            </a:extLst>
          </p:cNvPr>
          <p:cNvCxnSpPr>
            <a:cxnSpLocks/>
          </p:cNvCxnSpPr>
          <p:nvPr/>
        </p:nvCxnSpPr>
        <p:spPr>
          <a:xfrm flipV="1">
            <a:off x="1029150" y="330852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181">
            <a:extLst>
              <a:ext uri="{FF2B5EF4-FFF2-40B4-BE49-F238E27FC236}">
                <a16:creationId xmlns:a16="http://schemas.microsoft.com/office/drawing/2014/main" id="{DD1DABEC-BAA6-45A7-9573-9DE3E6AB71BC}"/>
              </a:ext>
            </a:extLst>
          </p:cNvPr>
          <p:cNvCxnSpPr>
            <a:cxnSpLocks/>
          </p:cNvCxnSpPr>
          <p:nvPr/>
        </p:nvCxnSpPr>
        <p:spPr>
          <a:xfrm flipV="1">
            <a:off x="1029883" y="2852943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DCB29A2E-CCC4-430A-BA62-78FC984D1DBA}"/>
              </a:ext>
            </a:extLst>
          </p:cNvPr>
          <p:cNvSpPr/>
          <p:nvPr/>
        </p:nvSpPr>
        <p:spPr>
          <a:xfrm>
            <a:off x="1777878" y="220024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417E979-6234-4113-A322-4886640B343E}"/>
              </a:ext>
            </a:extLst>
          </p:cNvPr>
          <p:cNvSpPr/>
          <p:nvPr/>
        </p:nvSpPr>
        <p:spPr>
          <a:xfrm>
            <a:off x="1777877" y="313738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3" name="直線單箭頭接點 184">
            <a:extLst>
              <a:ext uri="{FF2B5EF4-FFF2-40B4-BE49-F238E27FC236}">
                <a16:creationId xmlns:a16="http://schemas.microsoft.com/office/drawing/2014/main" id="{DD6A4283-897E-49CA-AA3A-DEFC8AB39736}"/>
              </a:ext>
            </a:extLst>
          </p:cNvPr>
          <p:cNvCxnSpPr>
            <a:cxnSpLocks/>
          </p:cNvCxnSpPr>
          <p:nvPr/>
        </p:nvCxnSpPr>
        <p:spPr>
          <a:xfrm flipV="1">
            <a:off x="2169579" y="332297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185">
            <a:extLst>
              <a:ext uri="{FF2B5EF4-FFF2-40B4-BE49-F238E27FC236}">
                <a16:creationId xmlns:a16="http://schemas.microsoft.com/office/drawing/2014/main" id="{79B33523-1FB5-4D56-9F53-0DAAE5C612D2}"/>
              </a:ext>
            </a:extLst>
          </p:cNvPr>
          <p:cNvCxnSpPr>
            <a:cxnSpLocks/>
          </p:cNvCxnSpPr>
          <p:nvPr/>
        </p:nvCxnSpPr>
        <p:spPr>
          <a:xfrm flipV="1">
            <a:off x="2170312" y="286738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B71F6F68-F2BA-4CB6-8C19-A01DFE1140D5}"/>
              </a:ext>
            </a:extLst>
          </p:cNvPr>
          <p:cNvSpPr/>
          <p:nvPr/>
        </p:nvSpPr>
        <p:spPr>
          <a:xfrm>
            <a:off x="2906015" y="2200245"/>
            <a:ext cx="760287" cy="70891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9902BF2-289F-4D0E-B188-D634C90EE749}"/>
              </a:ext>
            </a:extLst>
          </p:cNvPr>
          <p:cNvSpPr/>
          <p:nvPr/>
        </p:nvSpPr>
        <p:spPr>
          <a:xfrm>
            <a:off x="2906014" y="3137387"/>
            <a:ext cx="760287" cy="19520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7" name="直線單箭頭接點 188">
            <a:extLst>
              <a:ext uri="{FF2B5EF4-FFF2-40B4-BE49-F238E27FC236}">
                <a16:creationId xmlns:a16="http://schemas.microsoft.com/office/drawing/2014/main" id="{5A2FE37F-9B13-4D63-86C0-D4BD7788369F}"/>
              </a:ext>
            </a:extLst>
          </p:cNvPr>
          <p:cNvCxnSpPr>
            <a:cxnSpLocks/>
          </p:cNvCxnSpPr>
          <p:nvPr/>
        </p:nvCxnSpPr>
        <p:spPr>
          <a:xfrm flipV="1">
            <a:off x="3297716" y="332297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189">
            <a:extLst>
              <a:ext uri="{FF2B5EF4-FFF2-40B4-BE49-F238E27FC236}">
                <a16:creationId xmlns:a16="http://schemas.microsoft.com/office/drawing/2014/main" id="{96E155BC-A4C2-4DD2-8F66-7275314447B1}"/>
              </a:ext>
            </a:extLst>
          </p:cNvPr>
          <p:cNvCxnSpPr>
            <a:cxnSpLocks/>
          </p:cNvCxnSpPr>
          <p:nvPr/>
        </p:nvCxnSpPr>
        <p:spPr>
          <a:xfrm flipV="1">
            <a:off x="3298449" y="2867387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線單箭頭接點 190">
            <a:extLst>
              <a:ext uri="{FF2B5EF4-FFF2-40B4-BE49-F238E27FC236}">
                <a16:creationId xmlns:a16="http://schemas.microsoft.com/office/drawing/2014/main" id="{995AD3EB-829C-4680-A265-F630C46802E4}"/>
              </a:ext>
            </a:extLst>
          </p:cNvPr>
          <p:cNvCxnSpPr>
            <a:cxnSpLocks/>
          </p:cNvCxnSpPr>
          <p:nvPr/>
        </p:nvCxnSpPr>
        <p:spPr>
          <a:xfrm rot="5400000" flipV="1">
            <a:off x="1602119" y="237894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191">
            <a:extLst>
              <a:ext uri="{FF2B5EF4-FFF2-40B4-BE49-F238E27FC236}">
                <a16:creationId xmlns:a16="http://schemas.microsoft.com/office/drawing/2014/main" id="{B4D253DB-DA83-40C6-BAF5-92077C3B0BC3}"/>
              </a:ext>
            </a:extLst>
          </p:cNvPr>
          <p:cNvCxnSpPr>
            <a:cxnSpLocks/>
          </p:cNvCxnSpPr>
          <p:nvPr/>
        </p:nvCxnSpPr>
        <p:spPr>
          <a:xfrm rot="5400000" flipV="1">
            <a:off x="2727631" y="239375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192">
            <a:extLst>
              <a:ext uri="{FF2B5EF4-FFF2-40B4-BE49-F238E27FC236}">
                <a16:creationId xmlns:a16="http://schemas.microsoft.com/office/drawing/2014/main" id="{4FF829A2-DEFF-420E-B527-DDD5ECE4F63D}"/>
              </a:ext>
            </a:extLst>
          </p:cNvPr>
          <p:cNvCxnSpPr>
            <a:cxnSpLocks/>
          </p:cNvCxnSpPr>
          <p:nvPr/>
        </p:nvCxnSpPr>
        <p:spPr>
          <a:xfrm rot="5400000" flipV="1">
            <a:off x="3853875" y="2378945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2" name="文字方塊 193">
            <a:extLst>
              <a:ext uri="{FF2B5EF4-FFF2-40B4-BE49-F238E27FC236}">
                <a16:creationId xmlns:a16="http://schemas.microsoft.com/office/drawing/2014/main" id="{079CF86A-FD36-4E64-8C38-752432D8C9B2}"/>
              </a:ext>
            </a:extLst>
          </p:cNvPr>
          <p:cNvSpPr txBox="1"/>
          <p:nvPr/>
        </p:nvSpPr>
        <p:spPr>
          <a:xfrm>
            <a:off x="3913147" y="2238028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DC72C41-A959-41F0-B82A-DBCCBD7EAC67}"/>
              </a:ext>
            </a:extLst>
          </p:cNvPr>
          <p:cNvSpPr/>
          <p:nvPr/>
        </p:nvSpPr>
        <p:spPr>
          <a:xfrm>
            <a:off x="5461236" y="2219976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55D63FB-DCF5-46B2-A530-9413CCBB7738}"/>
              </a:ext>
            </a:extLst>
          </p:cNvPr>
          <p:cNvSpPr/>
          <p:nvPr/>
        </p:nvSpPr>
        <p:spPr>
          <a:xfrm>
            <a:off x="5461235" y="3157118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5" name="直線單箭頭接點 212">
            <a:extLst>
              <a:ext uri="{FF2B5EF4-FFF2-40B4-BE49-F238E27FC236}">
                <a16:creationId xmlns:a16="http://schemas.microsoft.com/office/drawing/2014/main" id="{9DF97E42-EFD5-4240-8779-D070BF7D1681}"/>
              </a:ext>
            </a:extLst>
          </p:cNvPr>
          <p:cNvCxnSpPr>
            <a:cxnSpLocks/>
          </p:cNvCxnSpPr>
          <p:nvPr/>
        </p:nvCxnSpPr>
        <p:spPr>
          <a:xfrm flipV="1">
            <a:off x="5852937" y="334270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213">
            <a:extLst>
              <a:ext uri="{FF2B5EF4-FFF2-40B4-BE49-F238E27FC236}">
                <a16:creationId xmlns:a16="http://schemas.microsoft.com/office/drawing/2014/main" id="{343606E7-6280-42BB-849B-38743D089148}"/>
              </a:ext>
            </a:extLst>
          </p:cNvPr>
          <p:cNvCxnSpPr>
            <a:cxnSpLocks/>
          </p:cNvCxnSpPr>
          <p:nvPr/>
        </p:nvCxnSpPr>
        <p:spPr>
          <a:xfrm flipV="1">
            <a:off x="5853670" y="2887118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D7D8D27D-6ACA-48C0-910A-7B90A7D43D65}"/>
              </a:ext>
            </a:extLst>
          </p:cNvPr>
          <p:cNvSpPr/>
          <p:nvPr/>
        </p:nvSpPr>
        <p:spPr>
          <a:xfrm>
            <a:off x="6601665" y="2234420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AD1CB1-F333-49F5-969A-00768DAB6D51}"/>
              </a:ext>
            </a:extLst>
          </p:cNvPr>
          <p:cNvSpPr/>
          <p:nvPr/>
        </p:nvSpPr>
        <p:spPr>
          <a:xfrm>
            <a:off x="6601664" y="3171562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9" name="直線單箭頭接點 216">
            <a:extLst>
              <a:ext uri="{FF2B5EF4-FFF2-40B4-BE49-F238E27FC236}">
                <a16:creationId xmlns:a16="http://schemas.microsoft.com/office/drawing/2014/main" id="{A2DF6F60-1027-44B6-8C8E-A57570CDF56F}"/>
              </a:ext>
            </a:extLst>
          </p:cNvPr>
          <p:cNvCxnSpPr>
            <a:cxnSpLocks/>
          </p:cNvCxnSpPr>
          <p:nvPr/>
        </p:nvCxnSpPr>
        <p:spPr>
          <a:xfrm flipV="1">
            <a:off x="6993366" y="335714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線單箭頭接點 217">
            <a:extLst>
              <a:ext uri="{FF2B5EF4-FFF2-40B4-BE49-F238E27FC236}">
                <a16:creationId xmlns:a16="http://schemas.microsoft.com/office/drawing/2014/main" id="{FD86EFE1-D522-472E-A34C-BD09A7533B29}"/>
              </a:ext>
            </a:extLst>
          </p:cNvPr>
          <p:cNvCxnSpPr>
            <a:cxnSpLocks/>
          </p:cNvCxnSpPr>
          <p:nvPr/>
        </p:nvCxnSpPr>
        <p:spPr>
          <a:xfrm flipV="1">
            <a:off x="6994099" y="290156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F0AF9F5-DED7-4FC7-A75D-6C82366B524B}"/>
              </a:ext>
            </a:extLst>
          </p:cNvPr>
          <p:cNvSpPr/>
          <p:nvPr/>
        </p:nvSpPr>
        <p:spPr>
          <a:xfrm>
            <a:off x="7729802" y="2234420"/>
            <a:ext cx="760287" cy="7089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RNN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61EBF36-1A75-49C9-93D7-F4DD6DE9620A}"/>
              </a:ext>
            </a:extLst>
          </p:cNvPr>
          <p:cNvSpPr/>
          <p:nvPr/>
        </p:nvSpPr>
        <p:spPr>
          <a:xfrm>
            <a:off x="7729801" y="3171562"/>
            <a:ext cx="760287" cy="195209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3" name="直線單箭頭接點 220">
            <a:extLst>
              <a:ext uri="{FF2B5EF4-FFF2-40B4-BE49-F238E27FC236}">
                <a16:creationId xmlns:a16="http://schemas.microsoft.com/office/drawing/2014/main" id="{8E0B76BF-5D8F-4DD7-AE21-146F67BF6441}"/>
              </a:ext>
            </a:extLst>
          </p:cNvPr>
          <p:cNvCxnSpPr>
            <a:cxnSpLocks/>
          </p:cNvCxnSpPr>
          <p:nvPr/>
        </p:nvCxnSpPr>
        <p:spPr>
          <a:xfrm flipV="1">
            <a:off x="8121503" y="3357146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221">
            <a:extLst>
              <a:ext uri="{FF2B5EF4-FFF2-40B4-BE49-F238E27FC236}">
                <a16:creationId xmlns:a16="http://schemas.microsoft.com/office/drawing/2014/main" id="{AB46FA7C-8B4C-4C5A-93AF-F9BA7035FA91}"/>
              </a:ext>
            </a:extLst>
          </p:cNvPr>
          <p:cNvCxnSpPr>
            <a:cxnSpLocks/>
          </p:cNvCxnSpPr>
          <p:nvPr/>
        </p:nvCxnSpPr>
        <p:spPr>
          <a:xfrm flipV="1">
            <a:off x="8122236" y="2901562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線單箭頭接點 222">
            <a:extLst>
              <a:ext uri="{FF2B5EF4-FFF2-40B4-BE49-F238E27FC236}">
                <a16:creationId xmlns:a16="http://schemas.microsoft.com/office/drawing/2014/main" id="{1B184D47-F78C-4DF4-8159-58A4C42C637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25906" y="241312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線單箭頭接點 223">
            <a:extLst>
              <a:ext uri="{FF2B5EF4-FFF2-40B4-BE49-F238E27FC236}">
                <a16:creationId xmlns:a16="http://schemas.microsoft.com/office/drawing/2014/main" id="{1513B17A-BD6A-4C13-A87E-FBB844C685D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51418" y="242793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直線單箭頭接點 224">
            <a:extLst>
              <a:ext uri="{FF2B5EF4-FFF2-40B4-BE49-F238E27FC236}">
                <a16:creationId xmlns:a16="http://schemas.microsoft.com/office/drawing/2014/main" id="{246E1AEF-B011-4F7C-8882-369E8EC1B81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77662" y="2413120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8" name="文字方塊 225">
            <a:extLst>
              <a:ext uri="{FF2B5EF4-FFF2-40B4-BE49-F238E27FC236}">
                <a16:creationId xmlns:a16="http://schemas.microsoft.com/office/drawing/2014/main" id="{E7FC0ABE-90DA-4BF3-B859-099BA50AB15F}"/>
              </a:ext>
            </a:extLst>
          </p:cNvPr>
          <p:cNvSpPr txBox="1"/>
          <p:nvPr/>
        </p:nvSpPr>
        <p:spPr>
          <a:xfrm>
            <a:off x="8736934" y="2272203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9" name="群組 231">
            <a:extLst>
              <a:ext uri="{FF2B5EF4-FFF2-40B4-BE49-F238E27FC236}">
                <a16:creationId xmlns:a16="http://schemas.microsoft.com/office/drawing/2014/main" id="{067458E3-515F-4FC6-BEF0-1B8CEB968424}"/>
              </a:ext>
            </a:extLst>
          </p:cNvPr>
          <p:cNvGrpSpPr/>
          <p:nvPr/>
        </p:nvGrpSpPr>
        <p:grpSpPr>
          <a:xfrm flipH="1">
            <a:off x="4721233" y="2250345"/>
            <a:ext cx="740002" cy="461665"/>
            <a:chOff x="4536467" y="3785669"/>
            <a:chExt cx="740002" cy="461665"/>
          </a:xfrm>
        </p:grpSpPr>
        <p:cxnSp>
          <p:nvCxnSpPr>
            <p:cNvPr id="110" name="直線單箭頭接點 233">
              <a:extLst>
                <a:ext uri="{FF2B5EF4-FFF2-40B4-BE49-F238E27FC236}">
                  <a16:creationId xmlns:a16="http://schemas.microsoft.com/office/drawing/2014/main" id="{DF5D851C-73A0-466B-AD3C-EEBFBDC89C2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12225" y="3926586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文字方塊 235">
              <a:extLst>
                <a:ext uri="{FF2B5EF4-FFF2-40B4-BE49-F238E27FC236}">
                  <a16:creationId xmlns:a16="http://schemas.microsoft.com/office/drawing/2014/main" id="{A9096BBA-36B4-4D26-B051-2A01294FDD09}"/>
                </a:ext>
              </a:extLst>
            </p:cNvPr>
            <p:cNvSpPr txBox="1"/>
            <p:nvPr/>
          </p:nvSpPr>
          <p:spPr>
            <a:xfrm>
              <a:off x="4771497" y="3785669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2" name="群組 236">
            <a:extLst>
              <a:ext uri="{FF2B5EF4-FFF2-40B4-BE49-F238E27FC236}">
                <a16:creationId xmlns:a16="http://schemas.microsoft.com/office/drawing/2014/main" id="{3CDEA85C-730A-46B6-B3B6-7FAC541CAAAE}"/>
              </a:ext>
            </a:extLst>
          </p:cNvPr>
          <p:cNvGrpSpPr/>
          <p:nvPr/>
        </p:nvGrpSpPr>
        <p:grpSpPr>
          <a:xfrm>
            <a:off x="4365038" y="3802581"/>
            <a:ext cx="408669" cy="1707500"/>
            <a:chOff x="4350364" y="2838628"/>
            <a:chExt cx="408669" cy="1707500"/>
          </a:xfrm>
        </p:grpSpPr>
        <p:grpSp>
          <p:nvGrpSpPr>
            <p:cNvPr id="113" name="群組 237">
              <a:extLst>
                <a:ext uri="{FF2B5EF4-FFF2-40B4-BE49-F238E27FC236}">
                  <a16:creationId xmlns:a16="http://schemas.microsoft.com/office/drawing/2014/main" id="{443E165F-CAC9-4702-88AB-6CC4275071CA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417C2317-1965-4B2C-89D5-D7A6E947D4A2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satMod val="103000"/>
                      <a:lumMod val="102000"/>
                      <a:tint val="94000"/>
                    </a:srgbClr>
                  </a:gs>
                  <a:gs pos="50000">
                    <a:srgbClr val="4472C4">
                      <a:satMod val="110000"/>
                      <a:lumMod val="100000"/>
                      <a:shade val="100000"/>
                    </a:srgbClr>
                  </a:gs>
                  <a:gs pos="100000">
                    <a:srgbClr val="4472C4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13E26FF-BEB6-4103-9206-6142D355AE7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240B1E95-165B-4B0D-B3E6-01E1611944BF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17" name="直線單箭頭接點 241">
            <a:extLst>
              <a:ext uri="{FF2B5EF4-FFF2-40B4-BE49-F238E27FC236}">
                <a16:creationId xmlns:a16="http://schemas.microsoft.com/office/drawing/2014/main" id="{3EA94C15-CE48-4BAB-8F18-1EF9EC007A83}"/>
              </a:ext>
            </a:extLst>
          </p:cNvPr>
          <p:cNvCxnSpPr>
            <a:cxnSpLocks/>
          </p:cNvCxnSpPr>
          <p:nvPr/>
        </p:nvCxnSpPr>
        <p:spPr>
          <a:xfrm>
            <a:off x="3667690" y="4625792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242">
            <a:extLst>
              <a:ext uri="{FF2B5EF4-FFF2-40B4-BE49-F238E27FC236}">
                <a16:creationId xmlns:a16="http://schemas.microsoft.com/office/drawing/2014/main" id="{918246B0-8C5B-4B31-B02E-51251B098F93}"/>
              </a:ext>
            </a:extLst>
          </p:cNvPr>
          <p:cNvCxnSpPr>
            <a:cxnSpLocks/>
          </p:cNvCxnSpPr>
          <p:nvPr/>
        </p:nvCxnSpPr>
        <p:spPr>
          <a:xfrm flipH="1">
            <a:off x="4755836" y="4625792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9" name="群組 243">
            <a:extLst>
              <a:ext uri="{FF2B5EF4-FFF2-40B4-BE49-F238E27FC236}">
                <a16:creationId xmlns:a16="http://schemas.microsoft.com/office/drawing/2014/main" id="{0A88946B-C36C-4E35-B5EB-E3905D2E4091}"/>
              </a:ext>
            </a:extLst>
          </p:cNvPr>
          <p:cNvGrpSpPr/>
          <p:nvPr/>
        </p:nvGrpSpPr>
        <p:grpSpPr>
          <a:xfrm>
            <a:off x="4364910" y="1829576"/>
            <a:ext cx="408669" cy="1707500"/>
            <a:chOff x="4350364" y="2838628"/>
            <a:chExt cx="408669" cy="1707500"/>
          </a:xfrm>
        </p:grpSpPr>
        <p:grpSp>
          <p:nvGrpSpPr>
            <p:cNvPr id="120" name="群組 244">
              <a:extLst>
                <a:ext uri="{FF2B5EF4-FFF2-40B4-BE49-F238E27FC236}">
                  <a16:creationId xmlns:a16="http://schemas.microsoft.com/office/drawing/2014/main" id="{7CFB9D8C-3771-44C6-A026-FD1D2D5568B8}"/>
                </a:ext>
              </a:extLst>
            </p:cNvPr>
            <p:cNvGrpSpPr/>
            <p:nvPr/>
          </p:nvGrpSpPr>
          <p:grpSpPr>
            <a:xfrm rot="5400000">
              <a:off x="3765130" y="3594441"/>
              <a:ext cx="1579926" cy="202506"/>
              <a:chOff x="4024747" y="3092398"/>
              <a:chExt cx="1579926" cy="202506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5E081F21-F953-45FC-AB44-86E18925E253}"/>
                  </a:ext>
                </a:extLst>
              </p:cNvPr>
              <p:cNvSpPr/>
              <p:nvPr/>
            </p:nvSpPr>
            <p:spPr>
              <a:xfrm>
                <a:off x="4024747" y="3099695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satMod val="103000"/>
                      <a:lumMod val="102000"/>
                      <a:tint val="94000"/>
                    </a:srgbClr>
                  </a:gs>
                  <a:gs pos="50000">
                    <a:srgbClr val="4472C4">
                      <a:satMod val="110000"/>
                      <a:lumMod val="100000"/>
                      <a:shade val="100000"/>
                    </a:srgbClr>
                  </a:gs>
                  <a:gs pos="100000">
                    <a:srgbClr val="4472C4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D4F3BE8-DC87-4905-9044-46A7CA016CC9}"/>
                  </a:ext>
                </a:extLst>
              </p:cNvPr>
              <p:cNvSpPr/>
              <p:nvPr/>
            </p:nvSpPr>
            <p:spPr>
              <a:xfrm>
                <a:off x="4844386" y="3092398"/>
                <a:ext cx="760287" cy="19520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ADE9C3F-2373-4BD6-92FC-5F49AA68EE78}"/>
                </a:ext>
              </a:extLst>
            </p:cNvPr>
            <p:cNvSpPr/>
            <p:nvPr/>
          </p:nvSpPr>
          <p:spPr>
            <a:xfrm>
              <a:off x="4350364" y="2838628"/>
              <a:ext cx="408669" cy="17075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24" name="直線單箭頭接點 248">
            <a:extLst>
              <a:ext uri="{FF2B5EF4-FFF2-40B4-BE49-F238E27FC236}">
                <a16:creationId xmlns:a16="http://schemas.microsoft.com/office/drawing/2014/main" id="{FB21A3C1-7C2F-4036-8628-C8AF8C77F317}"/>
              </a:ext>
            </a:extLst>
          </p:cNvPr>
          <p:cNvCxnSpPr>
            <a:cxnSpLocks/>
          </p:cNvCxnSpPr>
          <p:nvPr/>
        </p:nvCxnSpPr>
        <p:spPr>
          <a:xfrm>
            <a:off x="3677315" y="3232710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249">
            <a:extLst>
              <a:ext uri="{FF2B5EF4-FFF2-40B4-BE49-F238E27FC236}">
                <a16:creationId xmlns:a16="http://schemas.microsoft.com/office/drawing/2014/main" id="{35E7D233-327C-495C-893B-372BA9E5C47A}"/>
              </a:ext>
            </a:extLst>
          </p:cNvPr>
          <p:cNvCxnSpPr>
            <a:cxnSpLocks/>
          </p:cNvCxnSpPr>
          <p:nvPr/>
        </p:nvCxnSpPr>
        <p:spPr>
          <a:xfrm flipH="1">
            <a:off x="4765461" y="3232710"/>
            <a:ext cx="69848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文字方塊 251">
            <a:extLst>
              <a:ext uri="{FF2B5EF4-FFF2-40B4-BE49-F238E27FC236}">
                <a16:creationId xmlns:a16="http://schemas.microsoft.com/office/drawing/2014/main" id="{68D25F52-C064-4A58-BDB9-3EF9D14E00F8}"/>
              </a:ext>
            </a:extLst>
          </p:cNvPr>
          <p:cNvSpPr txBox="1"/>
          <p:nvPr/>
        </p:nvSpPr>
        <p:spPr>
          <a:xfrm>
            <a:off x="895923" y="1220498"/>
            <a:ext cx="580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Which one should we use???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/>
              <p:nvPr/>
            </p:nvSpPr>
            <p:spPr>
              <a:xfrm>
                <a:off x="4701544" y="5422778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8" name="文字方塊 252">
                <a:extLst>
                  <a:ext uri="{FF2B5EF4-FFF2-40B4-BE49-F238E27FC236}">
                    <a16:creationId xmlns:a16="http://schemas.microsoft.com/office/drawing/2014/main" id="{1B4F1D6C-FF3F-4AAD-A5A0-18E30043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44" y="5422778"/>
                <a:ext cx="487867" cy="461665"/>
              </a:xfrm>
              <a:prstGeom prst="rect">
                <a:avLst/>
              </a:prstGeom>
              <a:blipFill>
                <a:blip r:embed="rId3"/>
                <a:stretch>
                  <a:fillRect l="-3750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/>
              <p:nvPr/>
            </p:nvSpPr>
            <p:spPr>
              <a:xfrm>
                <a:off x="4719717" y="3276122"/>
                <a:ext cx="487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9" name="文字方塊 253">
                <a:extLst>
                  <a:ext uri="{FF2B5EF4-FFF2-40B4-BE49-F238E27FC236}">
                    <a16:creationId xmlns:a16="http://schemas.microsoft.com/office/drawing/2014/main" id="{5D1D8A90-3064-4B14-98DD-A3C525B8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17" y="3276122"/>
                <a:ext cx="487867" cy="461665"/>
              </a:xfrm>
              <a:prstGeom prst="rect">
                <a:avLst/>
              </a:prstGeom>
              <a:blipFill>
                <a:blip r:embed="rId4"/>
                <a:stretch>
                  <a:fillRect l="-3750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254">
            <a:extLst>
              <a:ext uri="{FF2B5EF4-FFF2-40B4-BE49-F238E27FC236}">
                <a16:creationId xmlns:a16="http://schemas.microsoft.com/office/drawing/2014/main" id="{5D38B685-873F-43D3-9C0F-20CB35A969BC}"/>
              </a:ext>
            </a:extLst>
          </p:cNvPr>
          <p:cNvCxnSpPr>
            <a:cxnSpLocks/>
          </p:cNvCxnSpPr>
          <p:nvPr/>
        </p:nvCxnSpPr>
        <p:spPr>
          <a:xfrm flipV="1">
            <a:off x="5852937" y="1965901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線單箭頭接點 255">
            <a:extLst>
              <a:ext uri="{FF2B5EF4-FFF2-40B4-BE49-F238E27FC236}">
                <a16:creationId xmlns:a16="http://schemas.microsoft.com/office/drawing/2014/main" id="{1BAC47C0-844A-4780-8700-42574D5F2558}"/>
              </a:ext>
            </a:extLst>
          </p:cNvPr>
          <p:cNvCxnSpPr>
            <a:cxnSpLocks/>
          </p:cNvCxnSpPr>
          <p:nvPr/>
        </p:nvCxnSpPr>
        <p:spPr>
          <a:xfrm flipV="1">
            <a:off x="6993366" y="198034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線單箭頭接點 256">
            <a:extLst>
              <a:ext uri="{FF2B5EF4-FFF2-40B4-BE49-F238E27FC236}">
                <a16:creationId xmlns:a16="http://schemas.microsoft.com/office/drawing/2014/main" id="{365EB903-BE52-4E93-B9B4-8F8308D8AD64}"/>
              </a:ext>
            </a:extLst>
          </p:cNvPr>
          <p:cNvCxnSpPr>
            <a:cxnSpLocks/>
          </p:cNvCxnSpPr>
          <p:nvPr/>
        </p:nvCxnSpPr>
        <p:spPr>
          <a:xfrm flipV="1">
            <a:off x="8121503" y="198034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線單箭頭接點 257">
            <a:extLst>
              <a:ext uri="{FF2B5EF4-FFF2-40B4-BE49-F238E27FC236}">
                <a16:creationId xmlns:a16="http://schemas.microsoft.com/office/drawing/2014/main" id="{997F9B14-617E-497B-BD3E-A8FCEFE00CE9}"/>
              </a:ext>
            </a:extLst>
          </p:cNvPr>
          <p:cNvCxnSpPr>
            <a:cxnSpLocks/>
          </p:cNvCxnSpPr>
          <p:nvPr/>
        </p:nvCxnSpPr>
        <p:spPr>
          <a:xfrm flipV="1">
            <a:off x="1029150" y="1882235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4" name="直線單箭頭接點 258">
            <a:extLst>
              <a:ext uri="{FF2B5EF4-FFF2-40B4-BE49-F238E27FC236}">
                <a16:creationId xmlns:a16="http://schemas.microsoft.com/office/drawing/2014/main" id="{A464176B-FF14-41BB-8F10-121EA3EAEC12}"/>
              </a:ext>
            </a:extLst>
          </p:cNvPr>
          <p:cNvCxnSpPr>
            <a:cxnSpLocks/>
          </p:cNvCxnSpPr>
          <p:nvPr/>
        </p:nvCxnSpPr>
        <p:spPr>
          <a:xfrm flipV="1">
            <a:off x="2169579" y="1896679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線單箭頭接點 259">
            <a:extLst>
              <a:ext uri="{FF2B5EF4-FFF2-40B4-BE49-F238E27FC236}">
                <a16:creationId xmlns:a16="http://schemas.microsoft.com/office/drawing/2014/main" id="{84C781CC-9C64-437E-ADE8-C26177C260EA}"/>
              </a:ext>
            </a:extLst>
          </p:cNvPr>
          <p:cNvCxnSpPr>
            <a:cxnSpLocks/>
          </p:cNvCxnSpPr>
          <p:nvPr/>
        </p:nvCxnSpPr>
        <p:spPr>
          <a:xfrm flipV="1">
            <a:off x="3297716" y="1896679"/>
            <a:ext cx="0" cy="2700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6" name="文字方塊 260">
            <a:extLst>
              <a:ext uri="{FF2B5EF4-FFF2-40B4-BE49-F238E27FC236}">
                <a16:creationId xmlns:a16="http://schemas.microsoft.com/office/drawing/2014/main" id="{1493A23F-3263-4FC7-929A-9C1EFBF823B2}"/>
              </a:ext>
            </a:extLst>
          </p:cNvPr>
          <p:cNvSpPr txBox="1"/>
          <p:nvPr/>
        </p:nvSpPr>
        <p:spPr>
          <a:xfrm rot="5400000">
            <a:off x="874270" y="1499542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7" name="文字方塊 261">
            <a:extLst>
              <a:ext uri="{FF2B5EF4-FFF2-40B4-BE49-F238E27FC236}">
                <a16:creationId xmlns:a16="http://schemas.microsoft.com/office/drawing/2014/main" id="{33913DE5-6CA8-4E2A-B796-CA9622194B85}"/>
              </a:ext>
            </a:extLst>
          </p:cNvPr>
          <p:cNvSpPr txBox="1"/>
          <p:nvPr/>
        </p:nvSpPr>
        <p:spPr>
          <a:xfrm rot="5400000">
            <a:off x="2018177" y="1533546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文字方塊 262">
            <a:extLst>
              <a:ext uri="{FF2B5EF4-FFF2-40B4-BE49-F238E27FC236}">
                <a16:creationId xmlns:a16="http://schemas.microsoft.com/office/drawing/2014/main" id="{47B4ACC9-8C91-41A4-988B-187A9632A616}"/>
              </a:ext>
            </a:extLst>
          </p:cNvPr>
          <p:cNvSpPr txBox="1"/>
          <p:nvPr/>
        </p:nvSpPr>
        <p:spPr>
          <a:xfrm rot="5400000">
            <a:off x="3143134" y="1541013"/>
            <a:ext cx="5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9" name="群組 267">
            <a:extLst>
              <a:ext uri="{FF2B5EF4-FFF2-40B4-BE49-F238E27FC236}">
                <a16:creationId xmlns:a16="http://schemas.microsoft.com/office/drawing/2014/main" id="{8577B3D1-D059-4240-8FCA-02BAB9B22DEF}"/>
              </a:ext>
            </a:extLst>
          </p:cNvPr>
          <p:cNvGrpSpPr/>
          <p:nvPr/>
        </p:nvGrpSpPr>
        <p:grpSpPr>
          <a:xfrm>
            <a:off x="5706668" y="1551373"/>
            <a:ext cx="2730529" cy="546443"/>
            <a:chOff x="5566240" y="1507403"/>
            <a:chExt cx="2730529" cy="546443"/>
          </a:xfrm>
        </p:grpSpPr>
        <p:sp>
          <p:nvSpPr>
            <p:cNvPr id="140" name="文字方塊 264">
              <a:extLst>
                <a:ext uri="{FF2B5EF4-FFF2-40B4-BE49-F238E27FC236}">
                  <a16:creationId xmlns:a16="http://schemas.microsoft.com/office/drawing/2014/main" id="{110F8F1E-A5CD-4951-AC6B-5C9FD7217FA2}"/>
                </a:ext>
              </a:extLst>
            </p:cNvPr>
            <p:cNvSpPr txBox="1"/>
            <p:nvPr/>
          </p:nvSpPr>
          <p:spPr>
            <a:xfrm rot="5400000">
              <a:off x="5544587" y="1529056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1" name="文字方塊 265">
              <a:extLst>
                <a:ext uri="{FF2B5EF4-FFF2-40B4-BE49-F238E27FC236}">
                  <a16:creationId xmlns:a16="http://schemas.microsoft.com/office/drawing/2014/main" id="{5603D6CE-2F3B-44DA-9BFF-FAC2DC2AEA11}"/>
                </a:ext>
              </a:extLst>
            </p:cNvPr>
            <p:cNvSpPr txBox="1"/>
            <p:nvPr/>
          </p:nvSpPr>
          <p:spPr>
            <a:xfrm rot="5400000">
              <a:off x="6688494" y="1563060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文字方塊 266">
              <a:extLst>
                <a:ext uri="{FF2B5EF4-FFF2-40B4-BE49-F238E27FC236}">
                  <a16:creationId xmlns:a16="http://schemas.microsoft.com/office/drawing/2014/main" id="{122317CC-60A2-45BB-9E09-1AF849849BD4}"/>
                </a:ext>
              </a:extLst>
            </p:cNvPr>
            <p:cNvSpPr txBox="1"/>
            <p:nvPr/>
          </p:nvSpPr>
          <p:spPr>
            <a:xfrm rot="5400000">
              <a:off x="7813451" y="1570527"/>
              <a:ext cx="504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3" name="Picture 2" descr="ç¸éåç">
            <a:extLst>
              <a:ext uri="{FF2B5EF4-FFF2-40B4-BE49-F238E27FC236}">
                <a16:creationId xmlns:a16="http://schemas.microsoft.com/office/drawing/2014/main" id="{49265D62-0D81-4A5B-9D64-BEA2FCF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6" y="728928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圖片 8">
            <a:extLst>
              <a:ext uri="{FF2B5EF4-FFF2-40B4-BE49-F238E27FC236}">
                <a16:creationId xmlns:a16="http://schemas.microsoft.com/office/drawing/2014/main" id="{11737C9E-1F23-4DFE-900D-7B1432A8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930" y="474085"/>
            <a:ext cx="347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kumimoji="1" lang="en-US" altLang="zh-CN" sz="280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GPT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47562" y="845494"/>
            <a:ext cx="57594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问题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/>
              <a:t> </a:t>
            </a:r>
            <a:r>
              <a:rPr lang="en-US" altLang="zh-CN"/>
              <a:t>Contextual Word Embedding </a:t>
            </a:r>
            <a:r>
              <a:rPr lang="zh-CN" altLang="en-US"/>
              <a:t>作为特征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不适合特定任务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OpenAI GPT </a:t>
            </a:r>
            <a:r>
              <a:rPr lang="zh-CN" altLang="en-US"/>
              <a:t>的改进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Transformer </a:t>
            </a:r>
            <a:r>
              <a:rPr lang="zh-CN" altLang="en-US"/>
              <a:t>替代</a:t>
            </a:r>
            <a:r>
              <a:rPr lang="en-US" altLang="zh-CN"/>
              <a:t>RNN/LSTM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没有</a:t>
            </a:r>
            <a:r>
              <a:rPr lang="en-US" altLang="zh-CN"/>
              <a:t>Encoder </a:t>
            </a:r>
            <a:r>
              <a:rPr lang="zh-CN" altLang="en-US"/>
              <a:t>的</a:t>
            </a:r>
            <a:r>
              <a:rPr lang="en-US" altLang="zh-CN"/>
              <a:t>Transformer</a:t>
            </a:r>
            <a:r>
              <a:rPr lang="zh-CN" altLang="en-US"/>
              <a:t>（只用了</a:t>
            </a:r>
            <a:r>
              <a:rPr lang="en-US" altLang="zh-CN"/>
              <a:t>Decoder</a:t>
            </a:r>
            <a:r>
              <a:rPr lang="zh-CN" altLang="en-US"/>
              <a:t>部分）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根据任务</a:t>
            </a:r>
            <a:r>
              <a:rPr lang="en-US" altLang="zh-CN"/>
              <a:t>Fine-Tuning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42" y="3108415"/>
            <a:ext cx="8029575" cy="3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2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38573" y="18851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75" y="2502913"/>
            <a:ext cx="2737649" cy="27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069330" y="1621447"/>
            <a:ext cx="8603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OpenAI</a:t>
            </a:r>
            <a:r>
              <a:rPr lang="en-US" altLang="zh-CN" dirty="0"/>
              <a:t> GPT </a:t>
            </a:r>
            <a:r>
              <a:rPr lang="zh-CN" altLang="en-US" dirty="0"/>
              <a:t>的问题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单向</a:t>
            </a: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animal</a:t>
            </a:r>
            <a:r>
              <a:rPr lang="en-US" altLang="zh-CN" dirty="0"/>
              <a:t> didn’t cross the </a:t>
            </a:r>
            <a:r>
              <a:rPr lang="en-US" altLang="zh-CN" dirty="0">
                <a:solidFill>
                  <a:srgbClr val="FF0000"/>
                </a:solidFill>
              </a:rPr>
              <a:t>street</a:t>
            </a:r>
            <a:r>
              <a:rPr lang="en-US" altLang="zh-CN" dirty="0"/>
              <a:t> because</a:t>
            </a:r>
            <a:r>
              <a:rPr lang="en-US" altLang="zh-CN" dirty="0">
                <a:solidFill>
                  <a:srgbClr val="00B0F0"/>
                </a:solidFill>
              </a:rPr>
              <a:t> it </a:t>
            </a:r>
            <a:r>
              <a:rPr lang="en-US" altLang="zh-CN" dirty="0"/>
              <a:t>was too </a:t>
            </a:r>
            <a:r>
              <a:rPr lang="en-US" altLang="zh-CN" dirty="0">
                <a:solidFill>
                  <a:srgbClr val="FF0000"/>
                </a:solidFill>
              </a:rPr>
              <a:t>tired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不适合特定任务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Masked 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NSP Multi-task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Encoder again</a:t>
            </a:r>
          </a:p>
        </p:txBody>
      </p:sp>
    </p:spTree>
    <p:extLst>
      <p:ext uri="{BB962C8B-B14F-4D97-AF65-F5344CB8AC3E}">
        <p14:creationId xmlns:p14="http://schemas.microsoft.com/office/powerpoint/2010/main" val="421778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F19A61-A992-B14C-8852-78BD7C8AF856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分布式语义假设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6C92F8-9DB1-C442-9364-FC58A60ACEC0}"/>
              </a:ext>
            </a:extLst>
          </p:cNvPr>
          <p:cNvSpPr/>
          <p:nvPr/>
        </p:nvSpPr>
        <p:spPr>
          <a:xfrm>
            <a:off x="4666570" y="1372958"/>
            <a:ext cx="5759450" cy="37374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任何任务都可以用来做表征学习：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情感分析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输入句子，判断句子是正向情感还是负向情感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，机器翻译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输入中文，输出英文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但是这些任务的缺点是</a:t>
            </a: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需要大量的人工标注，这些标注耗时耗力。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当标注量不够时，模型很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容易学出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“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三长一短选最短</a:t>
            </a:r>
            <a:r>
              <a:rPr lang="en-US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”</a:t>
            </a:r>
            <a:r>
              <a:rPr lang="zh-CN" altLang="zh-CN" b="1" dirty="0">
                <a:solidFill>
                  <a:srgbClr val="FC7714"/>
                </a:solidFill>
                <a:latin typeface="Rockwell" panose="02060603020205020403" pitchFamily="18" charset="0"/>
              </a:rPr>
              <a:t>的取巧方案</a:t>
            </a:r>
            <a:endParaRPr lang="en-US" altLang="zh-CN" b="1" dirty="0">
              <a:solidFill>
                <a:srgbClr val="FC7714"/>
              </a:solidFill>
              <a:latin typeface="Rockwell" panose="02060603020205020403" pitchFamily="18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分布式语义假设 </a:t>
            </a:r>
            <a:r>
              <a:rPr lang="en-US" altLang="zh-CN" b="1" dirty="0">
                <a:solidFill>
                  <a:srgbClr val="000000"/>
                </a:solidFill>
                <a:latin typeface="Rockwell" panose="02060603020205020403" pitchFamily="18" charset="0"/>
              </a:rPr>
              <a:t>(Distributional Hypothesis)</a:t>
            </a:r>
            <a:endParaRPr lang="en-US" altLang="zh-CN" b="1" dirty="0"/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sz="1600" dirty="0">
                <a:solidFill>
                  <a:srgbClr val="000000"/>
                </a:solidFill>
                <a:latin typeface="Rockwell" panose="02060603020205020403" pitchFamily="18" charset="0"/>
              </a:rPr>
              <a:t>我们可以</a:t>
            </a:r>
            <a:r>
              <a:rPr lang="zh-CN" altLang="zh-CN" sz="1600" dirty="0">
                <a:solidFill>
                  <a:srgbClr val="FC7714"/>
                </a:solidFill>
                <a:latin typeface="Rockwell" panose="02060603020205020403" pitchFamily="18" charset="0"/>
              </a:rPr>
              <a:t>通过一个词出现的语境知道这个词的意思。</a:t>
            </a:r>
            <a:endParaRPr lang="en-US" altLang="zh-CN" sz="1600" dirty="0"/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我们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可以将输入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x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定为目标词的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语境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，输出 </a:t>
            </a:r>
            <a:r>
              <a:rPr lang="en-US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y </a:t>
            </a:r>
            <a:r>
              <a:rPr lang="zh-CN" altLang="zh-CN" u="sng" dirty="0">
                <a:solidFill>
                  <a:srgbClr val="000000"/>
                </a:solidFill>
                <a:latin typeface="Rockwell" panose="02060603020205020403" pitchFamily="18" charset="0"/>
              </a:rPr>
              <a:t>定为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目标词</a:t>
            </a:r>
            <a:r>
              <a:rPr lang="zh-CN" altLang="zh-CN" dirty="0">
                <a:solidFill>
                  <a:srgbClr val="000000"/>
                </a:solidFill>
                <a:latin typeface="Rockwell" panose="02060603020205020403" pitchFamily="18" charset="0"/>
              </a:rPr>
              <a:t>。这个任务的优点是</a:t>
            </a:r>
            <a:r>
              <a:rPr lang="zh-CN" altLang="zh-CN" b="1" u="sng" dirty="0">
                <a:solidFill>
                  <a:srgbClr val="000000"/>
                </a:solidFill>
                <a:latin typeface="Rockwell" panose="02060603020205020403" pitchFamily="18" charset="0"/>
              </a:rPr>
              <a:t>我们并不需要人工标注的数据，只需要许多有意义的语段就可以了。</a:t>
            </a:r>
            <a:endParaRPr lang="zh-CN" altLang="zh-CN" dirty="0"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4530084" y="5566038"/>
            <a:ext cx="6032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貌似，现在很多大厂就是这么操作的。。。</a:t>
            </a:r>
          </a:p>
        </p:txBody>
      </p:sp>
    </p:spTree>
    <p:extLst>
      <p:ext uri="{BB962C8B-B14F-4D97-AF65-F5344CB8AC3E}">
        <p14:creationId xmlns:p14="http://schemas.microsoft.com/office/powerpoint/2010/main" val="39250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</a:p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11BAFB-AC9E-4617-A3BB-0E6302A90BBB}"/>
              </a:ext>
            </a:extLst>
          </p:cNvPr>
          <p:cNvSpPr txBox="1">
            <a:spLocks/>
          </p:cNvSpPr>
          <p:nvPr/>
        </p:nvSpPr>
        <p:spPr>
          <a:xfrm>
            <a:off x="1232013" y="144278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BERT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=  Encoder of Transformer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9" name="群組 7">
            <a:extLst>
              <a:ext uri="{FF2B5EF4-FFF2-40B4-BE49-F238E27FC236}">
                <a16:creationId xmlns:a16="http://schemas.microsoft.com/office/drawing/2014/main" id="{A777928E-D44F-4911-A9DB-6113D7FBCBD4}"/>
              </a:ext>
            </a:extLst>
          </p:cNvPr>
          <p:cNvGrpSpPr/>
          <p:nvPr/>
        </p:nvGrpSpPr>
        <p:grpSpPr>
          <a:xfrm>
            <a:off x="6259711" y="1442786"/>
            <a:ext cx="3226758" cy="4498387"/>
            <a:chOff x="5625868" y="1825625"/>
            <a:chExt cx="3226758" cy="4498387"/>
          </a:xfrm>
        </p:grpSpPr>
        <p:pic>
          <p:nvPicPr>
            <p:cNvPr id="10" name="圖片 4">
              <a:extLst>
                <a:ext uri="{FF2B5EF4-FFF2-40B4-BE49-F238E27FC236}">
                  <a16:creationId xmlns:a16="http://schemas.microsoft.com/office/drawing/2014/main" id="{FA92E88B-8928-4E7F-9D11-65FF88E0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5868" y="1825625"/>
              <a:ext cx="3226758" cy="449838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AB9A5F-6353-49EA-BDE1-A01548F77E04}"/>
                </a:ext>
              </a:extLst>
            </p:cNvPr>
            <p:cNvSpPr/>
            <p:nvPr/>
          </p:nvSpPr>
          <p:spPr>
            <a:xfrm>
              <a:off x="5699759" y="3342640"/>
              <a:ext cx="1549647" cy="2834323"/>
            </a:xfrm>
            <a:prstGeom prst="rect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2" name="文字方塊 6">
              <a:extLst>
                <a:ext uri="{FF2B5EF4-FFF2-40B4-BE49-F238E27FC236}">
                  <a16:creationId xmlns:a16="http://schemas.microsoft.com/office/drawing/2014/main" id="{3C71F337-CCF5-4EED-88A4-8E30C37D9709}"/>
                </a:ext>
              </a:extLst>
            </p:cNvPr>
            <p:cNvSpPr txBox="1"/>
            <p:nvPr/>
          </p:nvSpPr>
          <p:spPr>
            <a:xfrm>
              <a:off x="5785564" y="2819420"/>
              <a:ext cx="1397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rPr>
                <a:t>Encoder</a:t>
              </a:r>
              <a:endPara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矩形: 圓角 8">
            <a:extLst>
              <a:ext uri="{FF2B5EF4-FFF2-40B4-BE49-F238E27FC236}">
                <a16:creationId xmlns:a16="http://schemas.microsoft.com/office/drawing/2014/main" id="{95C335A7-D1D5-4DFC-91EF-2D53BDD4AA36}"/>
              </a:ext>
            </a:extLst>
          </p:cNvPr>
          <p:cNvSpPr/>
          <p:nvPr/>
        </p:nvSpPr>
        <p:spPr>
          <a:xfrm>
            <a:off x="1385551" y="3918768"/>
            <a:ext cx="3966052" cy="1171047"/>
          </a:xfrm>
          <a:prstGeom prst="round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571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BERT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4" name="群組 10">
            <a:extLst>
              <a:ext uri="{FF2B5EF4-FFF2-40B4-BE49-F238E27FC236}">
                <a16:creationId xmlns:a16="http://schemas.microsoft.com/office/drawing/2014/main" id="{4BB5AA7C-B221-426C-BF26-FBC1CF3B48F1}"/>
              </a:ext>
            </a:extLst>
          </p:cNvPr>
          <p:cNvGrpSpPr/>
          <p:nvPr/>
        </p:nvGrpSpPr>
        <p:grpSpPr>
          <a:xfrm>
            <a:off x="1274389" y="5118590"/>
            <a:ext cx="1111321" cy="797614"/>
            <a:chOff x="1212077" y="5255291"/>
            <a:chExt cx="1111321" cy="797614"/>
          </a:xfrm>
        </p:grpSpPr>
        <p:sp>
          <p:nvSpPr>
            <p:cNvPr id="15" name="文字方塊 11">
              <a:extLst>
                <a:ext uri="{FF2B5EF4-FFF2-40B4-BE49-F238E27FC236}">
                  <a16:creationId xmlns:a16="http://schemas.microsoft.com/office/drawing/2014/main" id="{2E488FAC-3402-492F-9EC7-B62AFD39D66C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16" name="直線單箭頭接點 12">
              <a:extLst>
                <a:ext uri="{FF2B5EF4-FFF2-40B4-BE49-F238E27FC236}">
                  <a16:creationId xmlns:a16="http://schemas.microsoft.com/office/drawing/2014/main" id="{CD50C43A-3B1D-48C5-9215-445F2449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7" name="群組 13">
            <a:extLst>
              <a:ext uri="{FF2B5EF4-FFF2-40B4-BE49-F238E27FC236}">
                <a16:creationId xmlns:a16="http://schemas.microsoft.com/office/drawing/2014/main" id="{E086F44D-9AE1-46E2-8E52-101B3239A57A}"/>
              </a:ext>
            </a:extLst>
          </p:cNvPr>
          <p:cNvGrpSpPr/>
          <p:nvPr/>
        </p:nvGrpSpPr>
        <p:grpSpPr>
          <a:xfrm>
            <a:off x="2311790" y="5118590"/>
            <a:ext cx="1111321" cy="797614"/>
            <a:chOff x="2272598" y="5255291"/>
            <a:chExt cx="1111321" cy="797614"/>
          </a:xfrm>
        </p:grpSpPr>
        <p:sp>
          <p:nvSpPr>
            <p:cNvPr id="18" name="文字方塊 14">
              <a:extLst>
                <a:ext uri="{FF2B5EF4-FFF2-40B4-BE49-F238E27FC236}">
                  <a16:creationId xmlns:a16="http://schemas.microsoft.com/office/drawing/2014/main" id="{EBC7B8FC-A6CF-485D-A713-F66E870AA6B3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9" name="直線單箭頭接點 15">
              <a:extLst>
                <a:ext uri="{FF2B5EF4-FFF2-40B4-BE49-F238E27FC236}">
                  <a16:creationId xmlns:a16="http://schemas.microsoft.com/office/drawing/2014/main" id="{112243ED-D0EC-4183-8739-C5153E68B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0" name="群組 16">
            <a:extLst>
              <a:ext uri="{FF2B5EF4-FFF2-40B4-BE49-F238E27FC236}">
                <a16:creationId xmlns:a16="http://schemas.microsoft.com/office/drawing/2014/main" id="{8CAEBAE9-2502-4FC7-B9CD-1A74F9D6C868}"/>
              </a:ext>
            </a:extLst>
          </p:cNvPr>
          <p:cNvGrpSpPr/>
          <p:nvPr/>
        </p:nvGrpSpPr>
        <p:grpSpPr>
          <a:xfrm>
            <a:off x="3349191" y="5118590"/>
            <a:ext cx="1111321" cy="797614"/>
            <a:chOff x="3332247" y="5255291"/>
            <a:chExt cx="1111321" cy="797614"/>
          </a:xfrm>
        </p:grpSpPr>
        <p:sp>
          <p:nvSpPr>
            <p:cNvPr id="21" name="文字方塊 17">
              <a:extLst>
                <a:ext uri="{FF2B5EF4-FFF2-40B4-BE49-F238E27FC236}">
                  <a16:creationId xmlns:a16="http://schemas.microsoft.com/office/drawing/2014/main" id="{51256688-6ABD-40D5-BE7A-B8FA709C4DD9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22" name="直線單箭頭接點 18">
              <a:extLst>
                <a:ext uri="{FF2B5EF4-FFF2-40B4-BE49-F238E27FC236}">
                  <a16:creationId xmlns:a16="http://schemas.microsoft.com/office/drawing/2014/main" id="{A4FD6724-1B8D-47B6-BAAD-4EFFC225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3" name="群組 19">
            <a:extLst>
              <a:ext uri="{FF2B5EF4-FFF2-40B4-BE49-F238E27FC236}">
                <a16:creationId xmlns:a16="http://schemas.microsoft.com/office/drawing/2014/main" id="{137A59CB-7DEF-49AC-B0A6-FA3BD7739CC2}"/>
              </a:ext>
            </a:extLst>
          </p:cNvPr>
          <p:cNvGrpSpPr/>
          <p:nvPr/>
        </p:nvGrpSpPr>
        <p:grpSpPr>
          <a:xfrm>
            <a:off x="4386591" y="5118590"/>
            <a:ext cx="1111321" cy="797614"/>
            <a:chOff x="4324279" y="5255291"/>
            <a:chExt cx="1111321" cy="797614"/>
          </a:xfrm>
        </p:grpSpPr>
        <p:sp>
          <p:nvSpPr>
            <p:cNvPr id="24" name="文字方塊 20">
              <a:extLst>
                <a:ext uri="{FF2B5EF4-FFF2-40B4-BE49-F238E27FC236}">
                  <a16:creationId xmlns:a16="http://schemas.microsoft.com/office/drawing/2014/main" id="{36AB2119-F26A-4E31-AA32-64713F664D5B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25" name="直線單箭頭接點 21">
              <a:extLst>
                <a:ext uri="{FF2B5EF4-FFF2-40B4-BE49-F238E27FC236}">
                  <a16:creationId xmlns:a16="http://schemas.microsoft.com/office/drawing/2014/main" id="{8AAD789E-60E1-4ADA-AA2A-A09FE660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6" name="文字方塊 22">
            <a:extLst>
              <a:ext uri="{FF2B5EF4-FFF2-40B4-BE49-F238E27FC236}">
                <a16:creationId xmlns:a16="http://schemas.microsoft.com/office/drawing/2014/main" id="{3023A58D-F073-4C9F-973B-53546268118D}"/>
              </a:ext>
            </a:extLst>
          </p:cNvPr>
          <p:cNvSpPr txBox="1"/>
          <p:nvPr/>
        </p:nvSpPr>
        <p:spPr>
          <a:xfrm>
            <a:off x="5175363" y="5399927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36">
            <a:extLst>
              <a:ext uri="{FF2B5EF4-FFF2-40B4-BE49-F238E27FC236}">
                <a16:creationId xmlns:a16="http://schemas.microsoft.com/office/drawing/2014/main" id="{85B19849-10A7-4817-86B3-6F6304AC9A86}"/>
              </a:ext>
            </a:extLst>
          </p:cNvPr>
          <p:cNvCxnSpPr>
            <a:cxnSpLocks/>
          </p:cNvCxnSpPr>
          <p:nvPr/>
        </p:nvCxnSpPr>
        <p:spPr>
          <a:xfrm flipV="1">
            <a:off x="1791552" y="356725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37">
            <a:extLst>
              <a:ext uri="{FF2B5EF4-FFF2-40B4-BE49-F238E27FC236}">
                <a16:creationId xmlns:a16="http://schemas.microsoft.com/office/drawing/2014/main" id="{E472B6A0-978F-484F-AFD6-C3F985C3F678}"/>
              </a:ext>
            </a:extLst>
          </p:cNvPr>
          <p:cNvCxnSpPr>
            <a:cxnSpLocks/>
          </p:cNvCxnSpPr>
          <p:nvPr/>
        </p:nvCxnSpPr>
        <p:spPr>
          <a:xfrm flipV="1">
            <a:off x="2860690" y="356725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線單箭頭接點 38">
            <a:extLst>
              <a:ext uri="{FF2B5EF4-FFF2-40B4-BE49-F238E27FC236}">
                <a16:creationId xmlns:a16="http://schemas.microsoft.com/office/drawing/2014/main" id="{C57DFB37-F293-4538-A27A-D2710E898852}"/>
              </a:ext>
            </a:extLst>
          </p:cNvPr>
          <p:cNvCxnSpPr>
            <a:cxnSpLocks/>
          </p:cNvCxnSpPr>
          <p:nvPr/>
        </p:nvCxnSpPr>
        <p:spPr>
          <a:xfrm flipV="1">
            <a:off x="3883082" y="356725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線單箭頭接點 39">
            <a:extLst>
              <a:ext uri="{FF2B5EF4-FFF2-40B4-BE49-F238E27FC236}">
                <a16:creationId xmlns:a16="http://schemas.microsoft.com/office/drawing/2014/main" id="{7DAD676B-B24F-4CB9-97F9-9D23A01ADFD8}"/>
              </a:ext>
            </a:extLst>
          </p:cNvPr>
          <p:cNvCxnSpPr>
            <a:cxnSpLocks/>
          </p:cNvCxnSpPr>
          <p:nvPr/>
        </p:nvCxnSpPr>
        <p:spPr>
          <a:xfrm flipV="1">
            <a:off x="4935491" y="3567252"/>
            <a:ext cx="0" cy="3515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4108FF0-AD7E-460E-9E73-61EC53BBED72}"/>
              </a:ext>
            </a:extLst>
          </p:cNvPr>
          <p:cNvSpPr/>
          <p:nvPr/>
        </p:nvSpPr>
        <p:spPr>
          <a:xfrm rot="5400000">
            <a:off x="1411408" y="3055770"/>
            <a:ext cx="760287" cy="195209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3EAED44-2478-4A0F-AA99-5D1279E2FCA9}"/>
              </a:ext>
            </a:extLst>
          </p:cNvPr>
          <p:cNvSpPr/>
          <p:nvPr/>
        </p:nvSpPr>
        <p:spPr>
          <a:xfrm rot="5400000">
            <a:off x="2480546" y="3075116"/>
            <a:ext cx="760287" cy="195209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E9D52E7-A217-4850-BEE6-6B0CAAC5AA8A}"/>
              </a:ext>
            </a:extLst>
          </p:cNvPr>
          <p:cNvSpPr/>
          <p:nvPr/>
        </p:nvSpPr>
        <p:spPr>
          <a:xfrm rot="5400000">
            <a:off x="3509241" y="3089504"/>
            <a:ext cx="760287" cy="195209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9610AA1-701B-489C-8707-64A108DE9BD6}"/>
              </a:ext>
            </a:extLst>
          </p:cNvPr>
          <p:cNvSpPr/>
          <p:nvPr/>
        </p:nvSpPr>
        <p:spPr>
          <a:xfrm rot="5400000">
            <a:off x="4547657" y="3089504"/>
            <a:ext cx="760287" cy="195209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5" name="文字方塊 9">
            <a:extLst>
              <a:ext uri="{FF2B5EF4-FFF2-40B4-BE49-F238E27FC236}">
                <a16:creationId xmlns:a16="http://schemas.microsoft.com/office/drawing/2014/main" id="{339D6419-0265-4EF6-BCD2-624551EB909B}"/>
              </a:ext>
            </a:extLst>
          </p:cNvPr>
          <p:cNvSpPr txBox="1"/>
          <p:nvPr/>
        </p:nvSpPr>
        <p:spPr>
          <a:xfrm>
            <a:off x="1294165" y="1851657"/>
            <a:ext cx="527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Learned from a large amount of text without annotation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36" name="文字方塊 45">
            <a:extLst>
              <a:ext uri="{FF2B5EF4-FFF2-40B4-BE49-F238E27FC236}">
                <a16:creationId xmlns:a16="http://schemas.microsoft.com/office/drawing/2014/main" id="{472A641E-FC17-4BF1-9537-C289EB7CF380}"/>
              </a:ext>
            </a:extLst>
          </p:cNvPr>
          <p:cNvSpPr txBox="1"/>
          <p:nvPr/>
        </p:nvSpPr>
        <p:spPr>
          <a:xfrm>
            <a:off x="5161877" y="2905797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0" y="2736240"/>
            <a:ext cx="9275788" cy="31179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2570" y="1487175"/>
            <a:ext cx="57594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FF6600"/>
                </a:solidFill>
              </a:rPr>
              <a:t>BERT </a:t>
            </a:r>
            <a:r>
              <a:rPr lang="zh-CN" altLang="en-US" b="1">
                <a:solidFill>
                  <a:srgbClr val="FF6600"/>
                </a:solidFill>
              </a:rPr>
              <a:t>输入表示</a:t>
            </a:r>
            <a:endParaRPr lang="en-US" altLang="zh-CN" b="1">
              <a:solidFill>
                <a:srgbClr val="FF6600"/>
              </a:solidFill>
            </a:endParaRPr>
          </a:p>
          <a:p>
            <a:endParaRPr lang="en-US" altLang="zh-CN" b="1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输入分两段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BPE </a:t>
            </a:r>
            <a:r>
              <a:rPr lang="zh-CN" altLang="en-US"/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655192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9533" y="1315233"/>
            <a:ext cx="57594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</a:rPr>
              <a:t>任务一：</a:t>
            </a:r>
            <a:r>
              <a:rPr lang="en-US" altLang="zh-CN" b="1">
                <a:solidFill>
                  <a:srgbClr val="FF6600"/>
                </a:solidFill>
              </a:rPr>
              <a:t>Masked LM</a:t>
            </a:r>
          </a:p>
          <a:p>
            <a:endParaRPr lang="en-US" altLang="zh-CN" b="1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类似于完形填空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随机</a:t>
            </a:r>
            <a:r>
              <a:rPr lang="en-US" altLang="zh-CN"/>
              <a:t>Mask </a:t>
            </a:r>
            <a:r>
              <a:rPr lang="zh-CN" altLang="en-US"/>
              <a:t>掉</a:t>
            </a:r>
            <a:r>
              <a:rPr lang="en-US" altLang="zh-CN"/>
              <a:t>15% </a:t>
            </a:r>
            <a:r>
              <a:rPr lang="zh-CN" altLang="en-US"/>
              <a:t>的词，让</a:t>
            </a:r>
            <a:r>
              <a:rPr lang="en-US" altLang="zh-CN"/>
              <a:t>BERT </a:t>
            </a:r>
            <a:r>
              <a:rPr lang="zh-CN" altLang="en-US"/>
              <a:t>来预测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2736240"/>
            <a:ext cx="9390175" cy="29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4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9533" y="1315233"/>
            <a:ext cx="57594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</a:rPr>
              <a:t>任务二：预测句子关系</a:t>
            </a:r>
            <a:endParaRPr lang="en-US" altLang="zh-CN" b="1" dirty="0">
              <a:solidFill>
                <a:srgbClr val="FF6600"/>
              </a:solidFill>
            </a:endParaRPr>
          </a:p>
          <a:p>
            <a:endParaRPr lang="en-US" altLang="zh-CN" b="1" dirty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引入新任务解决</a:t>
            </a:r>
            <a:r>
              <a:rPr lang="en-US" altLang="zh-CN" dirty="0"/>
              <a:t>Pretraining </a:t>
            </a:r>
            <a:r>
              <a:rPr lang="zh-CN" altLang="en-US" dirty="0"/>
              <a:t>和</a:t>
            </a:r>
            <a:r>
              <a:rPr lang="en-US" altLang="zh-CN" dirty="0"/>
              <a:t>Fine-Tuning </a:t>
            </a:r>
            <a:r>
              <a:rPr lang="zh-CN" altLang="en-US" dirty="0"/>
              <a:t>不匹配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91" y="2230510"/>
            <a:ext cx="6210449" cy="4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84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9533" y="1378693"/>
            <a:ext cx="57594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</a:rPr>
              <a:t>任务三：</a:t>
            </a:r>
            <a:r>
              <a:rPr lang="en-US" altLang="zh-CN" b="1" dirty="0">
                <a:solidFill>
                  <a:srgbClr val="FF6600"/>
                </a:solidFill>
              </a:rPr>
              <a:t>Fine-Tuning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7" y="2479988"/>
            <a:ext cx="4257675" cy="34382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9533" y="1815920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单个句子的任务</a:t>
            </a:r>
          </a:p>
        </p:txBody>
      </p:sp>
      <p:sp>
        <p:nvSpPr>
          <p:cNvPr id="10" name="矩形 9"/>
          <p:cNvSpPr/>
          <p:nvPr/>
        </p:nvSpPr>
        <p:spPr>
          <a:xfrm>
            <a:off x="5149886" y="1820355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两个句子的任务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91" y="2368906"/>
            <a:ext cx="4429125" cy="34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95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9533" y="1360445"/>
            <a:ext cx="57594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</a:rPr>
              <a:t>任务三：</a:t>
            </a:r>
            <a:r>
              <a:rPr lang="en-US" altLang="zh-CN" b="1" dirty="0">
                <a:solidFill>
                  <a:srgbClr val="FF6600"/>
                </a:solidFill>
              </a:rPr>
              <a:t>Fine-Tuning</a:t>
            </a:r>
          </a:p>
        </p:txBody>
      </p:sp>
      <p:sp>
        <p:nvSpPr>
          <p:cNvPr id="8" name="矩形 7"/>
          <p:cNvSpPr/>
          <p:nvPr/>
        </p:nvSpPr>
        <p:spPr>
          <a:xfrm>
            <a:off x="499533" y="181592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问答类的任务</a:t>
            </a:r>
          </a:p>
        </p:txBody>
      </p:sp>
      <p:sp>
        <p:nvSpPr>
          <p:cNvPr id="10" name="矩形 9"/>
          <p:cNvSpPr/>
          <p:nvPr/>
        </p:nvSpPr>
        <p:spPr>
          <a:xfrm>
            <a:off x="5149886" y="182035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序列标注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2604231"/>
            <a:ext cx="4086225" cy="33455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291" y="2604231"/>
            <a:ext cx="4143375" cy="32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15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2033" y="1397173"/>
            <a:ext cx="57594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6600"/>
                </a:solidFill>
              </a:rPr>
              <a:t>用预训练模型做</a:t>
            </a:r>
            <a:r>
              <a:rPr lang="en-US" altLang="zh-CN" b="1">
                <a:solidFill>
                  <a:srgbClr val="FF6600"/>
                </a:solidFill>
              </a:rPr>
              <a:t>Fine-Tuning</a:t>
            </a:r>
          </a:p>
        </p:txBody>
      </p:sp>
      <p:sp>
        <p:nvSpPr>
          <p:cNvPr id="10" name="矩形 9"/>
          <p:cNvSpPr/>
          <p:nvPr/>
        </p:nvSpPr>
        <p:spPr>
          <a:xfrm>
            <a:off x="182033" y="4016799"/>
            <a:ext cx="788414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论文：</a:t>
            </a:r>
            <a:r>
              <a:rPr lang="en-US" altLang="zh-CN"/>
              <a:t>Pre-Training with Whole Word Masking for Chinese BERT</a:t>
            </a:r>
          </a:p>
          <a:p>
            <a:r>
              <a:rPr lang="zh-CN" altLang="en-US"/>
              <a:t>（基于全词遮掩（</a:t>
            </a:r>
            <a:r>
              <a:rPr lang="en-US" altLang="zh-CN"/>
              <a:t>Whole Word Masking</a:t>
            </a:r>
            <a:r>
              <a:rPr lang="zh-CN" altLang="en-US"/>
              <a:t>）技术的中文预训练模型</a:t>
            </a:r>
            <a:r>
              <a:rPr lang="en-US" altLang="zh-CN"/>
              <a:t>BERT-wwm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hlinkClick r:id="rId2"/>
              </a:rPr>
              <a:t>https://arxiv.org/abs/1906.08101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3"/>
              </a:rPr>
              <a:t>https://github.com/ymcui/Chinese-BERT-wwm</a:t>
            </a:r>
            <a:endParaRPr lang="en-US" altLang="zh-CN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82033" y="1848445"/>
            <a:ext cx="10987836" cy="17851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sng" strike="noStrike" cap="none" normalizeH="0" baseline="0">
                <a:ln>
                  <a:noFill/>
                </a:ln>
                <a:solidFill>
                  <a:srgbClr val="0366D6"/>
                </a:solidFill>
                <a:effectLst/>
                <a:latin typeface="Arial Unicode MS"/>
                <a:ea typeface="SFMono-Regular"/>
                <a:hlinkClick r:id="rId4"/>
              </a:rPr>
              <a:t>BERT-Base, Chinese</a:t>
            </a: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: Chinese Simplified and Traditional, 12-layer, 768-hidden, 12-heads, 110M parameters</a:t>
            </a:r>
            <a:endParaRPr kumimoji="0" lang="en-US" altLang="zh-CN" sz="2000" b="0" i="0" u="none" strike="noStrike" cap="none" normalizeH="0" baseline="0">
              <a:ln>
                <a:noFill/>
              </a:ln>
              <a:solidFill>
                <a:srgbClr val="24292E"/>
              </a:solidFill>
              <a:effectLst/>
              <a:ea typeface="-apple-system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200" b="1">
                <a:solidFill>
                  <a:srgbClr val="0366D6"/>
                </a:solidFill>
                <a:latin typeface="Arial Unicode MS"/>
                <a:ea typeface="SFMono-Regular"/>
                <a:hlinkClick r:id="rId5"/>
              </a:rPr>
              <a:t>BERT-Base, Multilingual Cased</a:t>
            </a:r>
            <a:r>
              <a:rPr lang="zh-CN" altLang="zh-CN" sz="2000">
                <a:solidFill>
                  <a:srgbClr val="24292E"/>
                </a:solidFill>
                <a:ea typeface="-apple-system"/>
              </a:rPr>
              <a:t>: 104 languages, 12-layer, 768-hidden, 12-heads, 110M parameters</a:t>
            </a:r>
            <a:endParaRPr lang="zh-CN" altLang="zh-CN" sz="2000">
              <a:solidFill>
                <a:srgbClr val="24292E"/>
              </a:solidFill>
              <a:latin typeface="Arial" panose="020B0604020202020204" pitchFamily="34" charset="0"/>
              <a:ea typeface="-apple-system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200" b="1">
                <a:solidFill>
                  <a:srgbClr val="0366D6"/>
                </a:solidFill>
                <a:latin typeface="Arial Unicode MS"/>
                <a:ea typeface="SFMono-Regular"/>
                <a:hlinkClick r:id="rId6"/>
              </a:rPr>
              <a:t>BERT-Large, Uncased (Whole Word Masking)</a:t>
            </a:r>
            <a:r>
              <a:rPr lang="zh-CN" altLang="zh-CN" sz="2000">
                <a:solidFill>
                  <a:srgbClr val="24292E"/>
                </a:solidFill>
                <a:ea typeface="-apple-system"/>
              </a:rPr>
              <a:t>: 24-layer, 1024-hidden, 16-heads, 340M parameters</a:t>
            </a:r>
            <a:endParaRPr lang="zh-CN" altLang="zh-CN" sz="2000">
              <a:solidFill>
                <a:srgbClr val="24292E"/>
              </a:solidFill>
              <a:latin typeface="Arial" panose="020B0604020202020204" pitchFamily="34" charset="0"/>
              <a:ea typeface="-apple-system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200" b="1">
                <a:solidFill>
                  <a:srgbClr val="0366D6"/>
                </a:solidFill>
                <a:latin typeface="Arial Unicode MS"/>
                <a:ea typeface="SFMono-Regular"/>
                <a:hlinkClick r:id="rId7"/>
              </a:rPr>
              <a:t>BERT-Large, Cased (Whole Word Masking)</a:t>
            </a:r>
            <a:r>
              <a:rPr lang="zh-CN" altLang="zh-CN" sz="2000">
                <a:solidFill>
                  <a:srgbClr val="24292E"/>
                </a:solidFill>
                <a:ea typeface="-apple-system"/>
              </a:rPr>
              <a:t>: 24-layer, 1024-hidden, 16-heads, 340M parameters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rgbClr val="24292E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99533" y="2190991"/>
            <a:ext cx="65" cy="6617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86" y="1050308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517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(BERT)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 descr="ç¸éåç">
            <a:extLst>
              <a:ext uri="{FF2B5EF4-FFF2-40B4-BE49-F238E27FC236}">
                <a16:creationId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65" y="1045551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99533" y="2092046"/>
            <a:ext cx="78418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python run_classifier.py \</a:t>
            </a:r>
          </a:p>
          <a:p>
            <a:r>
              <a:rPr lang="en-US" altLang="zh-CN"/>
              <a:t>--task_name=MRPC \</a:t>
            </a:r>
          </a:p>
          <a:p>
            <a:r>
              <a:rPr lang="en-US" altLang="zh-CN"/>
              <a:t>--do_train=true \</a:t>
            </a:r>
          </a:p>
          <a:p>
            <a:r>
              <a:rPr lang="en-US" altLang="zh-CN"/>
              <a:t>--do_eval=true \</a:t>
            </a:r>
          </a:p>
          <a:p>
            <a:r>
              <a:rPr lang="en-US" altLang="zh-CN"/>
              <a:t>--data_dir=$GLUE_DIR/MRPC \</a:t>
            </a:r>
          </a:p>
          <a:p>
            <a:r>
              <a:rPr lang="en-US" altLang="zh-CN"/>
              <a:t>--vocab_file=$BERT_BASE_DIR/vocab.txt \</a:t>
            </a:r>
          </a:p>
          <a:p>
            <a:r>
              <a:rPr lang="en-US" altLang="zh-CN"/>
              <a:t>--bert_config_file=$BERT_BASE_DIR/bert_config.json \</a:t>
            </a:r>
          </a:p>
          <a:p>
            <a:r>
              <a:rPr lang="en-US" altLang="zh-CN"/>
              <a:t>--init_checkpoint=$BERT_BASE_DIR/bert_model.ckpt \</a:t>
            </a:r>
          </a:p>
          <a:p>
            <a:r>
              <a:rPr lang="en-US" altLang="zh-CN"/>
              <a:t>--max_seq_length=128 \</a:t>
            </a:r>
          </a:p>
          <a:p>
            <a:r>
              <a:rPr lang="en-US" altLang="zh-CN"/>
              <a:t>--train_batch_size=8 \</a:t>
            </a:r>
          </a:p>
          <a:p>
            <a:r>
              <a:rPr lang="en-US" altLang="zh-CN"/>
              <a:t>--learning_rate=2e-5 \</a:t>
            </a:r>
          </a:p>
          <a:p>
            <a:r>
              <a:rPr lang="en-US" altLang="zh-CN"/>
              <a:t>--num_train_epochs=3.0 \</a:t>
            </a:r>
          </a:p>
          <a:p>
            <a:r>
              <a:rPr lang="en-US" altLang="zh-CN"/>
              <a:t>--output_dir=/tmp/mrpc_output/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99533" y="1509589"/>
            <a:ext cx="1293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6600"/>
                </a:solidFill>
              </a:rPr>
              <a:t>Fine-Tuning</a:t>
            </a:r>
            <a:endParaRPr lang="zh-CN" altLang="en-US" b="1">
              <a:solidFill>
                <a:srgbClr val="FF66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4067" y="3338540"/>
            <a:ext cx="52227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6600"/>
                </a:solidFill>
              </a:rPr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使用中文模型，不要使用多语言模型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max_seq_length </a:t>
            </a:r>
            <a:r>
              <a:rPr lang="zh-CN" altLang="en-US"/>
              <a:t>可以小一点，提高效率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内存不够，需要调整</a:t>
            </a:r>
            <a:r>
              <a:rPr lang="en-US" altLang="zh-CN"/>
              <a:t>train_batch_size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有足够多的领域数据，可以尝试</a:t>
            </a:r>
            <a:r>
              <a:rPr lang="en-US" altLang="zh-CN"/>
              <a:t>Pretraining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25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99533" y="127553"/>
            <a:ext cx="11655681" cy="11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 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nhanced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owledge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nt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gration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(ERNIE)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D305421-DEEC-4672-B003-7A3CC8D1D951}"/>
              </a:ext>
            </a:extLst>
          </p:cNvPr>
          <p:cNvSpPr txBox="1">
            <a:spLocks/>
          </p:cNvSpPr>
          <p:nvPr/>
        </p:nvSpPr>
        <p:spPr>
          <a:xfrm>
            <a:off x="1877428" y="1454877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9" name="Picture 2" descr="ãErnie pngãçåçæå°çµæ">
            <a:extLst>
              <a:ext uri="{FF2B5EF4-FFF2-40B4-BE49-F238E27FC236}">
                <a16:creationId xmlns:a16="http://schemas.microsoft.com/office/drawing/2014/main" id="{A382E772-AD9B-4AB4-B4E8-E98F1ED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214" y="726946"/>
            <a:ext cx="1455861" cy="145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4">
            <a:extLst>
              <a:ext uri="{FF2B5EF4-FFF2-40B4-BE49-F238E27FC236}">
                <a16:creationId xmlns:a16="http://schemas.microsoft.com/office/drawing/2014/main" id="{17E24662-515E-4D77-AC76-F304801B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51" y="2182807"/>
            <a:ext cx="4311479" cy="1677866"/>
          </a:xfrm>
          <a:prstGeom prst="rect">
            <a:avLst/>
          </a:prstGeom>
        </p:spPr>
      </p:pic>
      <p:pic>
        <p:nvPicPr>
          <p:cNvPr id="12" name="圖片 5">
            <a:extLst>
              <a:ext uri="{FF2B5EF4-FFF2-40B4-BE49-F238E27FC236}">
                <a16:creationId xmlns:a16="http://schemas.microsoft.com/office/drawing/2014/main" id="{E9BFCEEC-C4A6-42AB-BC61-EB3694A2F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27" y="3881686"/>
            <a:ext cx="4311479" cy="1584023"/>
          </a:xfrm>
          <a:prstGeom prst="rect">
            <a:avLst/>
          </a:prstGeom>
        </p:spPr>
      </p:pic>
      <p:sp>
        <p:nvSpPr>
          <p:cNvPr id="13" name="文字方塊 6">
            <a:extLst>
              <a:ext uri="{FF2B5EF4-FFF2-40B4-BE49-F238E27FC236}">
                <a16:creationId xmlns:a16="http://schemas.microsoft.com/office/drawing/2014/main" id="{943419CA-3D1A-43B8-ABE7-E318047A01DF}"/>
              </a:ext>
            </a:extLst>
          </p:cNvPr>
          <p:cNvSpPr txBox="1"/>
          <p:nvPr/>
        </p:nvSpPr>
        <p:spPr>
          <a:xfrm>
            <a:off x="210635" y="2790907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BERT</a:t>
            </a:r>
            <a:endParaRPr kumimoji="0" lang="zh-TW" altLang="en-US" sz="2400" b="1" i="1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文字方塊 8">
            <a:extLst>
              <a:ext uri="{FF2B5EF4-FFF2-40B4-BE49-F238E27FC236}">
                <a16:creationId xmlns:a16="http://schemas.microsoft.com/office/drawing/2014/main" id="{323B2795-A82D-4982-B8D4-1BC38B857488}"/>
              </a:ext>
            </a:extLst>
          </p:cNvPr>
          <p:cNvSpPr txBox="1"/>
          <p:nvPr/>
        </p:nvSpPr>
        <p:spPr>
          <a:xfrm>
            <a:off x="85047" y="4442864"/>
            <a:ext cx="112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ERNIE</a:t>
            </a:r>
            <a:endParaRPr kumimoji="0" lang="zh-TW" altLang="en-US" sz="2400" b="1" i="1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99BB99-C19B-449F-A15E-F9C299CD23DA}"/>
              </a:ext>
            </a:extLst>
          </p:cNvPr>
          <p:cNvSpPr/>
          <p:nvPr/>
        </p:nvSpPr>
        <p:spPr>
          <a:xfrm>
            <a:off x="3517642" y="944754"/>
            <a:ext cx="61273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5"/>
              </a:rPr>
              <a:t>https://zhuanlan.zhihu.com/p/59436589</a:t>
            </a:r>
            <a:endParaRPr lang="en-US" altLang="zh-TW" kern="0" noProof="0">
              <a:solidFill>
                <a:prstClr val="black"/>
              </a:solidFill>
            </a:endParaRPr>
          </a:p>
          <a:p>
            <a:pPr defTabSz="914400"/>
            <a:r>
              <a:rPr lang="en-US" altLang="zh-TW" kern="0">
                <a:solidFill>
                  <a:prstClr val="black"/>
                </a:solidFill>
                <a:hlinkClick r:id="rId6"/>
              </a:rPr>
              <a:t>https://arxiv.org/abs/1904.09223</a:t>
            </a:r>
            <a:endParaRPr kumimoji="0" lang="en-US" altLang="zh-TW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lvl="0" defTabSz="914400"/>
            <a:r>
              <a:rPr lang="en-US" altLang="zh-TW" kern="0">
                <a:solidFill>
                  <a:prstClr val="black"/>
                </a:solidFill>
                <a:hlinkClick r:id="rId7"/>
              </a:rPr>
              <a:t>https://arxiv.org/abs/1907.12412v1</a:t>
            </a:r>
            <a:endParaRPr lang="en-US" altLang="zh-TW" kern="0">
              <a:solidFill>
                <a:prstClr val="black"/>
              </a:solidFill>
            </a:endParaRPr>
          </a:p>
          <a:p>
            <a:pPr lvl="0" defTabSz="914400"/>
            <a:r>
              <a:rPr lang="en-US" altLang="zh-TW" kern="0">
                <a:solidFill>
                  <a:prstClr val="black"/>
                </a:solidFill>
                <a:hlinkClick r:id="rId8"/>
              </a:rPr>
              <a:t>https://github.com/PaddlePaddle/ERNIE</a:t>
            </a:r>
            <a:endParaRPr lang="en-US" altLang="zh-TW" kern="0">
              <a:solidFill>
                <a:prstClr val="black"/>
              </a:solidFill>
            </a:endParaRPr>
          </a:p>
          <a:p>
            <a:pPr lvl="0" defTabSz="914400"/>
            <a:endParaRPr lang="en-US" altLang="zh-TW" kern="0">
              <a:solidFill>
                <a:prstClr val="black"/>
              </a:solidFill>
            </a:endParaRPr>
          </a:p>
          <a:p>
            <a:pPr lvl="0" defTabSz="914400"/>
            <a:endParaRPr lang="en-US" altLang="zh-TW" kern="0">
              <a:solidFill>
                <a:prstClr val="black"/>
              </a:solidFill>
            </a:endParaRPr>
          </a:p>
          <a:p>
            <a:pPr lvl="0" defTabSz="914400"/>
            <a:endParaRPr lang="en-US" altLang="zh-TW" kern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1128" y="2443095"/>
            <a:ext cx="5309798" cy="29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5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01F8695-A3F7-C84E-9267-12F353B38AEC}"/>
              </a:ext>
            </a:extLst>
          </p:cNvPr>
          <p:cNvSpPr txBox="1">
            <a:spLocks/>
          </p:cNvSpPr>
          <p:nvPr/>
        </p:nvSpPr>
        <p:spPr>
          <a:xfrm>
            <a:off x="499534" y="127553"/>
            <a:ext cx="5266267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分布式语义假设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C4C2D76-A911-AA40-9825-3AE261079C39}"/>
              </a:ext>
            </a:extLst>
          </p:cNvPr>
          <p:cNvSpPr>
            <a:spLocks noGrp="1"/>
          </p:cNvSpPr>
          <p:nvPr/>
        </p:nvSpPr>
        <p:spPr>
          <a:xfrm>
            <a:off x="4209415" y="1237781"/>
            <a:ext cx="6281873" cy="289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i="1" u="sng" dirty="0"/>
              <a:t>如何更精细地</a:t>
            </a:r>
            <a:r>
              <a:rPr lang="zh-CN" altLang="en-US" i="1" u="sng" dirty="0">
                <a:solidFill>
                  <a:srgbClr val="FC7714"/>
                </a:solidFill>
              </a:rPr>
              <a:t>建模</a:t>
            </a:r>
            <a:r>
              <a:rPr lang="zh-CN" altLang="en-US" b="1" i="1" u="sng" dirty="0">
                <a:solidFill>
                  <a:srgbClr val="FC7714"/>
                </a:solidFill>
              </a:rPr>
              <a:t>语境</a:t>
            </a:r>
            <a:r>
              <a:rPr lang="zh-CN" altLang="en-US" i="1" u="sng" dirty="0"/>
              <a:t>，得到其</a:t>
            </a:r>
            <a:r>
              <a:rPr lang="zh-CN" altLang="en-US" i="1" u="sng" dirty="0">
                <a:solidFill>
                  <a:srgbClr val="FC7714"/>
                </a:solidFill>
              </a:rPr>
              <a:t>对应的表征向量 </a:t>
            </a:r>
            <a:r>
              <a:rPr lang="en" altLang="zh-CN" i="1" u="sng" dirty="0">
                <a:solidFill>
                  <a:srgbClr val="FC7714"/>
                </a:solidFill>
              </a:rPr>
              <a:t>h</a:t>
            </a:r>
            <a:r>
              <a:rPr lang="zh-CN" altLang="en-US" i="1" u="sng" dirty="0">
                <a:solidFill>
                  <a:srgbClr val="FC7714"/>
                </a:solidFill>
              </a:rPr>
              <a:t>？</a:t>
            </a:r>
            <a:r>
              <a:rPr lang="zh-CN" altLang="en-US" i="1" u="sng" dirty="0"/>
              <a:t>对这个问题的解答贯穿了语言表征学习的发展历程</a:t>
            </a:r>
            <a:r>
              <a:rPr lang="zh-CN" altLang="en-US" dirty="0"/>
              <a:t>。我们希望能够做到：</a:t>
            </a:r>
            <a:endParaRPr lang="en-US" altLang="zh-CN" dirty="0"/>
          </a:p>
          <a:p>
            <a:pPr lvl="1"/>
            <a:r>
              <a:rPr lang="zh-CN" altLang="en-US" b="1" dirty="0"/>
              <a:t>语境要包含所有区分目标词的信息</a:t>
            </a:r>
            <a:endParaRPr lang="en-US" altLang="zh-CN" b="1" dirty="0"/>
          </a:p>
          <a:p>
            <a:pPr lvl="1"/>
            <a:r>
              <a:rPr lang="zh-CN" altLang="en-US" b="1" dirty="0"/>
              <a:t>建模语境中词的相互依赖关系（在大部分语言中，</a:t>
            </a:r>
            <a:r>
              <a:rPr lang="zh-CN" altLang="en-US" b="1" dirty="0">
                <a:solidFill>
                  <a:srgbClr val="FC7714"/>
                </a:solidFill>
              </a:rPr>
              <a:t>词的相对位置</a:t>
            </a:r>
            <a:r>
              <a:rPr lang="zh-CN" altLang="en-US" b="1" dirty="0"/>
              <a:t>也决定了词间的依赖关系）</a:t>
            </a:r>
            <a:endParaRPr lang="en-US" altLang="zh-CN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0A0AF7-38B8-9447-9789-0F834B6A4121}"/>
              </a:ext>
            </a:extLst>
          </p:cNvPr>
          <p:cNvSpPr/>
          <p:nvPr/>
        </p:nvSpPr>
        <p:spPr>
          <a:xfrm>
            <a:off x="1761882" y="4480958"/>
            <a:ext cx="906869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["</a:t>
            </a:r>
            <a:r>
              <a:rPr lang="zh-CN" altLang="en-US" dirty="0"/>
              <a:t>我</a:t>
            </a:r>
            <a:r>
              <a:rPr lang="en-US" altLang="zh-CN" dirty="0"/>
              <a:t>1", "</a:t>
            </a:r>
            <a:r>
              <a:rPr lang="zh-CN" altLang="en-US" dirty="0"/>
              <a:t>今天</a:t>
            </a:r>
            <a:r>
              <a:rPr lang="en-US" altLang="zh-CN" dirty="0"/>
              <a:t>2", "</a:t>
            </a:r>
            <a:r>
              <a:rPr lang="zh-CN" altLang="en-US" dirty="0"/>
              <a:t>很</a:t>
            </a:r>
            <a:r>
              <a:rPr lang="en-US" altLang="zh-CN" dirty="0"/>
              <a:t>3", </a:t>
            </a:r>
            <a:r>
              <a:rPr lang="en-US" altLang="zh-CN" b="1" dirty="0">
                <a:solidFill>
                  <a:srgbClr val="FC7714"/>
                </a:solidFill>
              </a:rPr>
              <a:t>“</a:t>
            </a:r>
            <a:r>
              <a:rPr lang="zh-CN" altLang="en-US" b="1" dirty="0">
                <a:solidFill>
                  <a:srgbClr val="FC7714"/>
                </a:solidFill>
              </a:rPr>
              <a:t>开心</a:t>
            </a:r>
            <a:r>
              <a:rPr lang="en-US" altLang="zh-CN" b="1" dirty="0">
                <a:solidFill>
                  <a:srgbClr val="FC7714"/>
                </a:solidFill>
              </a:rPr>
              <a:t>4”, </a:t>
            </a:r>
            <a:r>
              <a:rPr lang="en-US" altLang="zh-CN" dirty="0"/>
              <a:t>“&lt;</a:t>
            </a:r>
            <a:r>
              <a:rPr lang="zh-CN" altLang="en-US" dirty="0"/>
              <a:t>逗号</a:t>
            </a:r>
            <a:r>
              <a:rPr lang="en-US" altLang="zh-CN" dirty="0"/>
              <a:t>&gt;5”, “</a:t>
            </a:r>
            <a:r>
              <a:rPr lang="zh-CN" altLang="en-US" dirty="0"/>
              <a:t>因为</a:t>
            </a:r>
            <a:r>
              <a:rPr lang="en-US" altLang="zh-CN" dirty="0"/>
              <a:t>6”, “</a:t>
            </a:r>
            <a:r>
              <a:rPr lang="zh-CN" altLang="en-US" dirty="0"/>
              <a:t>我</a:t>
            </a:r>
            <a:r>
              <a:rPr lang="en-US" altLang="zh-CN" dirty="0"/>
              <a:t>7”, “</a:t>
            </a:r>
            <a:r>
              <a:rPr lang="zh-CN" altLang="en-US" dirty="0"/>
              <a:t>中</a:t>
            </a:r>
            <a:r>
              <a:rPr lang="en-US" altLang="zh-CN" dirty="0"/>
              <a:t>8”, “</a:t>
            </a:r>
            <a:r>
              <a:rPr lang="zh-CN" altLang="en-US" dirty="0"/>
              <a:t>了</a:t>
            </a:r>
            <a:r>
              <a:rPr lang="en-US" altLang="zh-CN" dirty="0"/>
              <a:t>9”, “</a:t>
            </a:r>
            <a:r>
              <a:rPr lang="zh-CN" altLang="en-US" dirty="0"/>
              <a:t>彩票</a:t>
            </a:r>
            <a:r>
              <a:rPr lang="en-US" altLang="zh-CN" dirty="0"/>
              <a:t>10”]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5AC227-5BF0-AE4F-8512-0ECD199EF375}"/>
              </a:ext>
            </a:extLst>
          </p:cNvPr>
          <p:cNvSpPr/>
          <p:nvPr/>
        </p:nvSpPr>
        <p:spPr>
          <a:xfrm>
            <a:off x="2257823" y="5067580"/>
            <a:ext cx="865881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理想的语境建模应基于</a:t>
            </a:r>
            <a:r>
              <a:rPr lang="en-US" altLang="zh-CN" dirty="0">
                <a:solidFill>
                  <a:srgbClr val="FC7714"/>
                </a:solidFill>
              </a:rPr>
              <a:t>["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1", "</a:t>
            </a:r>
            <a:r>
              <a:rPr lang="zh-CN" altLang="en-US" dirty="0">
                <a:solidFill>
                  <a:srgbClr val="FC7714"/>
                </a:solidFill>
              </a:rPr>
              <a:t>今天</a:t>
            </a:r>
            <a:r>
              <a:rPr lang="en-US" altLang="zh-CN" dirty="0">
                <a:solidFill>
                  <a:srgbClr val="FC7714"/>
                </a:solidFill>
              </a:rPr>
              <a:t>2", "</a:t>
            </a:r>
            <a:r>
              <a:rPr lang="zh-CN" altLang="en-US" dirty="0">
                <a:solidFill>
                  <a:srgbClr val="FC7714"/>
                </a:solidFill>
              </a:rPr>
              <a:t>很</a:t>
            </a:r>
            <a:r>
              <a:rPr lang="en-US" altLang="zh-CN" dirty="0">
                <a:solidFill>
                  <a:srgbClr val="FC7714"/>
                </a:solidFill>
              </a:rPr>
              <a:t>3", “&lt;</a:t>
            </a:r>
            <a:r>
              <a:rPr lang="zh-CN" altLang="en-US" dirty="0">
                <a:solidFill>
                  <a:srgbClr val="FC7714"/>
                </a:solidFill>
              </a:rPr>
              <a:t>逗号</a:t>
            </a:r>
            <a:r>
              <a:rPr lang="en-US" altLang="zh-CN" dirty="0">
                <a:solidFill>
                  <a:srgbClr val="FC7714"/>
                </a:solidFill>
              </a:rPr>
              <a:t>&gt;5”, “</a:t>
            </a:r>
            <a:r>
              <a:rPr lang="zh-CN" altLang="en-US" dirty="0">
                <a:solidFill>
                  <a:srgbClr val="FC7714"/>
                </a:solidFill>
              </a:rPr>
              <a:t>因为</a:t>
            </a:r>
            <a:r>
              <a:rPr lang="en-US" altLang="zh-CN" dirty="0">
                <a:solidFill>
                  <a:srgbClr val="FC7714"/>
                </a:solidFill>
              </a:rPr>
              <a:t>6”, “</a:t>
            </a:r>
            <a:r>
              <a:rPr lang="zh-CN" altLang="en-US" dirty="0">
                <a:solidFill>
                  <a:srgbClr val="FC7714"/>
                </a:solidFill>
              </a:rPr>
              <a:t>我</a:t>
            </a:r>
            <a:r>
              <a:rPr lang="en-US" altLang="zh-CN" dirty="0">
                <a:solidFill>
                  <a:srgbClr val="FC7714"/>
                </a:solidFill>
              </a:rPr>
              <a:t>7”, “</a:t>
            </a:r>
            <a:r>
              <a:rPr lang="zh-CN" altLang="en-US" dirty="0">
                <a:solidFill>
                  <a:srgbClr val="FC7714"/>
                </a:solidFill>
              </a:rPr>
              <a:t>中</a:t>
            </a:r>
            <a:r>
              <a:rPr lang="en-US" altLang="zh-CN" dirty="0">
                <a:solidFill>
                  <a:srgbClr val="FC7714"/>
                </a:solidFill>
              </a:rPr>
              <a:t>8”, “</a:t>
            </a:r>
            <a:r>
              <a:rPr lang="zh-CN" altLang="en-US" dirty="0">
                <a:solidFill>
                  <a:srgbClr val="FC7714"/>
                </a:solidFill>
              </a:rPr>
              <a:t>了</a:t>
            </a:r>
            <a:r>
              <a:rPr lang="en-US" altLang="zh-CN" dirty="0">
                <a:solidFill>
                  <a:srgbClr val="FC7714"/>
                </a:solidFill>
              </a:rPr>
              <a:t>9”, “</a:t>
            </a:r>
            <a:r>
              <a:rPr lang="zh-CN" altLang="en-US" dirty="0">
                <a:solidFill>
                  <a:srgbClr val="FC7714"/>
                </a:solidFill>
              </a:rPr>
              <a:t>彩票</a:t>
            </a:r>
            <a:r>
              <a:rPr lang="en-US" altLang="zh-CN" dirty="0">
                <a:solidFill>
                  <a:srgbClr val="FC7714"/>
                </a:solidFill>
              </a:rPr>
              <a:t>10”] </a:t>
            </a:r>
            <a:r>
              <a:rPr lang="zh-CN" altLang="en-US" dirty="0">
                <a:solidFill>
                  <a:srgbClr val="FC7714"/>
                </a:solidFill>
              </a:rPr>
              <a:t>以及位置 </a:t>
            </a:r>
            <a:r>
              <a:rPr lang="en-US" altLang="zh-CN" dirty="0">
                <a:solidFill>
                  <a:srgbClr val="FC7714"/>
                </a:solidFill>
              </a:rPr>
              <a:t>"4"</a:t>
            </a:r>
            <a:endParaRPr lang="zh-CN" altLang="en-US" dirty="0">
              <a:solidFill>
                <a:srgbClr val="FC7714"/>
              </a:solidFill>
            </a:endParaRPr>
          </a:p>
        </p:txBody>
      </p:sp>
      <p:sp>
        <p:nvSpPr>
          <p:cNvPr id="12" name="右弧形箭头 11">
            <a:extLst>
              <a:ext uri="{FF2B5EF4-FFF2-40B4-BE49-F238E27FC236}">
                <a16:creationId xmlns:a16="http://schemas.microsoft.com/office/drawing/2014/main" id="{4D05E110-C37A-C24F-87F0-BD28BBA43FC5}"/>
              </a:ext>
            </a:extLst>
          </p:cNvPr>
          <p:cNvSpPr/>
          <p:nvPr/>
        </p:nvSpPr>
        <p:spPr>
          <a:xfrm>
            <a:off x="1062635" y="4555496"/>
            <a:ext cx="1094784" cy="10162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8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预训练词向量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F2088CD-68DF-414B-8850-9841CDA4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834936"/>
            <a:ext cx="3528180" cy="3245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3C785B-4D7F-C04A-BA3A-D510E209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48" y="834936"/>
            <a:ext cx="6218322" cy="29532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0D03FF-1D4D-6544-BC03-8F430C6FA572}"/>
              </a:ext>
            </a:extLst>
          </p:cNvPr>
          <p:cNvSpPr/>
          <p:nvPr/>
        </p:nvSpPr>
        <p:spPr>
          <a:xfrm>
            <a:off x="1998412" y="4228093"/>
            <a:ext cx="752525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预训练词向量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Word Embedding)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的方法如 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Word2Vec</a:t>
            </a:r>
            <a:r>
              <a:rPr lang="en" altLang="zh-CN" b="1" dirty="0">
                <a:solidFill>
                  <a:srgbClr val="1A1A1A"/>
                </a:solidFill>
                <a:latin typeface="-apple-system"/>
              </a:rPr>
              <a:t>, Glove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等是语言表征学习的主要手段。由于缺乏有效建模词的相互依赖的手段，我们使用</a:t>
            </a:r>
            <a:r>
              <a:rPr lang="zh-CN" altLang="en-US" b="1" dirty="0">
                <a:solidFill>
                  <a:srgbClr val="FC7714"/>
                </a:solidFill>
                <a:latin typeface="-apple-system"/>
              </a:rPr>
              <a:t>目标词前后的窗口内的词作为目标词的语境词</a:t>
            </a:r>
            <a:r>
              <a:rPr lang="en-US" altLang="zh-CN" b="1" dirty="0">
                <a:solidFill>
                  <a:srgbClr val="FC7714"/>
                </a:solidFill>
                <a:latin typeface="-apple-system"/>
              </a:rPr>
              <a:t>(</a:t>
            </a:r>
            <a:r>
              <a:rPr lang="en" altLang="zh-CN" b="1" dirty="0">
                <a:solidFill>
                  <a:srgbClr val="FC7714"/>
                </a:solidFill>
                <a:latin typeface="-apple-system"/>
              </a:rPr>
              <a:t>Context Word)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每个词都有一个唯一独立的向量作为其表征。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CA0EC1-A5EB-EB47-9480-A245FE0AFA35}"/>
              </a:ext>
            </a:extLst>
          </p:cNvPr>
          <p:cNvSpPr/>
          <p:nvPr/>
        </p:nvSpPr>
        <p:spPr>
          <a:xfrm>
            <a:off x="1998412" y="5725053"/>
            <a:ext cx="71596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400" dirty="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但是，对于“一词多义”问题似乎很难解决。。。</a:t>
            </a:r>
          </a:p>
        </p:txBody>
      </p:sp>
    </p:spTree>
    <p:extLst>
      <p:ext uri="{BB962C8B-B14F-4D97-AF65-F5344CB8AC3E}">
        <p14:creationId xmlns:p14="http://schemas.microsoft.com/office/powerpoint/2010/main" val="2337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78E69A-989E-444C-83F9-137313BC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3" y="1062306"/>
            <a:ext cx="8887632" cy="5421044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预训练词向量</a:t>
            </a:r>
            <a:r>
              <a:rPr kumimoji="1" lang="en-US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" altLang="zh-CN" sz="28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84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499534" y="127553"/>
            <a:ext cx="9558866" cy="579830"/>
          </a:xfrm>
        </p:spPr>
        <p:txBody>
          <a:bodyPr>
            <a:noAutofit/>
          </a:bodyPr>
          <a:lstStyle/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(RNN/LSTM/GRU</a:t>
            </a:r>
            <a:r>
              <a:rPr kumimoji="1" lang="en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7" y="2254909"/>
            <a:ext cx="4808530" cy="19242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0832" y="1220979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有” 记忆” 能力</a:t>
            </a:r>
          </a:p>
        </p:txBody>
      </p:sp>
      <p:sp>
        <p:nvSpPr>
          <p:cNvPr id="10" name="矩形 9"/>
          <p:cNvSpPr/>
          <p:nvPr/>
        </p:nvSpPr>
        <p:spPr>
          <a:xfrm>
            <a:off x="831299" y="4286647"/>
            <a:ext cx="2587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>
                <a:latin typeface="CMMI10"/>
              </a:rPr>
              <a:t>s</a:t>
            </a:r>
            <a:r>
              <a:rPr lang="en-US" altLang="zh-CN" sz="2000" b="1" i="1">
                <a:latin typeface="CMMI8"/>
              </a:rPr>
              <a:t>t </a:t>
            </a:r>
            <a:r>
              <a:rPr lang="en-US" altLang="zh-CN" sz="2000" b="1">
                <a:latin typeface="CMR10"/>
              </a:rPr>
              <a:t>= </a:t>
            </a:r>
            <a:r>
              <a:rPr lang="en-US" altLang="zh-CN" sz="2000" b="1" i="1">
                <a:latin typeface="CMMI10"/>
              </a:rPr>
              <a:t>f</a:t>
            </a:r>
            <a:r>
              <a:rPr lang="en-US" altLang="zh-CN" sz="2000" b="1">
                <a:latin typeface="CMR10"/>
              </a:rPr>
              <a:t>(</a:t>
            </a:r>
            <a:r>
              <a:rPr lang="en-US" altLang="zh-CN" sz="2000" b="1" i="1">
                <a:latin typeface="CMMI10"/>
              </a:rPr>
              <a:t>Ux</a:t>
            </a:r>
            <a:r>
              <a:rPr lang="en-US" altLang="zh-CN" sz="2000" b="1" i="1">
                <a:latin typeface="CMMI8"/>
              </a:rPr>
              <a:t>t </a:t>
            </a:r>
            <a:r>
              <a:rPr lang="en-US" altLang="zh-CN" sz="2000" b="1">
                <a:latin typeface="CMR10"/>
              </a:rPr>
              <a:t>+</a:t>
            </a:r>
            <a:r>
              <a:rPr lang="en-US" altLang="zh-CN" sz="2000" b="1" i="1">
                <a:latin typeface="CMMI10"/>
              </a:rPr>
              <a:t>Ws</a:t>
            </a:r>
            <a:r>
              <a:rPr lang="en-US" altLang="zh-CN" sz="2000" b="1" i="1">
                <a:latin typeface="CMMI8"/>
              </a:rPr>
              <a:t>t</a:t>
            </a:r>
            <a:r>
              <a:rPr lang="en-US" altLang="zh-CN" sz="2000" b="1">
                <a:latin typeface="LMRoman8-Regular-Identity-H"/>
              </a:rPr>
              <a:t>−</a:t>
            </a:r>
            <a:r>
              <a:rPr lang="en-US" altLang="zh-CN" sz="2000" b="1">
                <a:latin typeface="CMR8"/>
              </a:rPr>
              <a:t>1</a:t>
            </a:r>
            <a:r>
              <a:rPr lang="en-US" altLang="zh-CN" sz="2000" b="1">
                <a:latin typeface="CMR10"/>
              </a:rPr>
              <a:t>)</a:t>
            </a:r>
            <a:endParaRPr lang="zh-CN" altLang="en-US" sz="2000" b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38" y="2254909"/>
            <a:ext cx="3796306" cy="20975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785255" y="122097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时刻的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Loss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要往前传递</a:t>
            </a: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31299" y="4848177"/>
            <a:ext cx="75325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我们按照一个顺序 (从左到右) 对上述向量序列编号: 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{1},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{2}, </a:t>
            </a:r>
            <a:r>
              <a:rPr lang="en-US" altLang="zh-CN">
                <a:latin typeface="Arial" panose="020B0604020202020204" pitchFamily="34" charset="0"/>
              </a:rPr>
              <a:t>x{q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3}, </a:t>
            </a: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...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</a:t>
            </a: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t-1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zh-CN">
                <a:latin typeface="Arial" panose="020B0604020202020204" pitchFamily="34" charset="0"/>
              </a:rPr>
              <a:t>{</a:t>
            </a:r>
            <a:r>
              <a:rPr lang="en-US" altLang="zh-CN">
                <a:latin typeface="Arial" panose="020B0604020202020204" pitchFamily="34" charset="0"/>
              </a:rPr>
              <a:t>t</a:t>
            </a:r>
            <a:r>
              <a:rPr lang="zh-CN" altLang="zh-CN">
                <a:latin typeface="Arial" panose="020B0604020202020204" pitchFamily="34" charset="0"/>
              </a:rPr>
              <a:t>}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zh-CN">
                <a:latin typeface="Arial" panose="020B0604020202020204" pitchFamily="34" charset="0"/>
              </a:rPr>
              <a:t>{</a:t>
            </a:r>
            <a:r>
              <a:rPr lang="en-US" altLang="zh-CN">
                <a:latin typeface="Arial" panose="020B0604020202020204" pitchFamily="34" charset="0"/>
              </a:rPr>
              <a:t>t+1</a:t>
            </a:r>
            <a:r>
              <a:rPr lang="zh-CN" altLang="zh-CN">
                <a:latin typeface="Arial" panose="020B0604020202020204" pitchFamily="34" charset="0"/>
              </a:rPr>
              <a:t>}</a:t>
            </a:r>
            <a:r>
              <a:rPr lang="en-US" altLang="zh-CN">
                <a:latin typeface="Arial" panose="020B0604020202020204" pitchFamily="34" charset="0"/>
              </a:rPr>
              <a:t>,…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按照编号的顺序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，在第 t 位时，循环神经网络会</a:t>
            </a: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根据第 t-1 位的表征 </a:t>
            </a:r>
            <a:r>
              <a:rPr kumimoji="0" lang="en-US" altLang="zh-CN" sz="1100" b="1" i="0" u="none" strike="noStrike" cap="none" normalizeH="0" baseline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{t-1} 及当前的输入 x{t} 算出当前位置的表征 </a:t>
            </a:r>
            <a:r>
              <a:rPr kumimoji="0" lang="en-US" altLang="zh-CN" sz="1100" b="1" i="0" u="none" strike="noStrike" cap="none" normalizeH="0" baseline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{t}</a:t>
            </a:r>
            <a:r>
              <a:rPr kumimoji="0" lang="en-US" altLang="zh-CN" sz="1100" b="1" i="0" u="none" strike="noStrike" cap="none" normalizeH="0" baseline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这便是序列 [x{1}, x{2}, ..., x{t}] 对应的表征。可以看到</a:t>
            </a: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输入向量的相对位置决定了循环神经网络整合信息的计算顺序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，或者说</a:t>
            </a: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F5222D"/>
                </a:solidFill>
                <a:effectLst/>
                <a:latin typeface="Arial" panose="020B0604020202020204" pitchFamily="34" charset="0"/>
              </a:rPr>
              <a:t>相对位置决定了计算图 (Computation Graph) 的构建。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3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1522075" cy="6483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372533"/>
            <a:ext cx="364067" cy="3430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3" y="1843499"/>
            <a:ext cx="4589096" cy="184505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0653" y="1074375"/>
            <a:ext cx="57594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Roboto-Regular"/>
              </a:rPr>
              <a:t>LSTM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通过门的机制来避免梯度消失</a:t>
            </a:r>
          </a:p>
          <a:p>
            <a:r>
              <a:rPr lang="en-US" altLang="zh-CN" sz="800">
                <a:solidFill>
                  <a:srgbClr val="FFFFFF"/>
                </a:solidFill>
                <a:latin typeface="Roboto-Regular"/>
              </a:rPr>
              <a:t>15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3" y="3965235"/>
            <a:ext cx="4594560" cy="18483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29738" y="1077791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Roboto-Regular"/>
              </a:rPr>
              <a:t>GRU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把遗忘门和输入门合并成一个更新门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49" y="1941399"/>
            <a:ext cx="6516602" cy="2143532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99534" y="127553"/>
            <a:ext cx="9558866" cy="57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500"/>
              </a:lnSpc>
            </a:pP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kumimoji="1" lang="en-US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(RNN/LSTM/GRU</a:t>
            </a:r>
            <a:r>
              <a:rPr kumimoji="1" lang="en" altLang="zh-CN" sz="28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28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C982EC-F19B-984D-8EC8-A78F807F376C}"/>
              </a:ext>
            </a:extLst>
          </p:cNvPr>
          <p:cNvSpPr/>
          <p:nvPr/>
        </p:nvSpPr>
        <p:spPr>
          <a:xfrm>
            <a:off x="5164484" y="5065834"/>
            <a:ext cx="48013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ln w="0"/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但是，顺序依赖，无法并行。。。</a:t>
            </a:r>
            <a:endParaRPr lang="zh-CN" altLang="en-US" sz="2400" dirty="0">
              <a:ln w="0"/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35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5334</Words>
  <Application>Microsoft Office PowerPoint</Application>
  <PresentationFormat>自定义</PresentationFormat>
  <Paragraphs>870</Paragraphs>
  <Slides>48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74" baseType="lpstr">
      <vt:lpstr>-apple-system</vt:lpstr>
      <vt:lpstr>Arial Unicode MS</vt:lpstr>
      <vt:lpstr>CMMI10</vt:lpstr>
      <vt:lpstr>CMMI8</vt:lpstr>
      <vt:lpstr>CMR10</vt:lpstr>
      <vt:lpstr>CMR8</vt:lpstr>
      <vt:lpstr>LMRoman8-Regular-Identity-H</vt:lpstr>
      <vt:lpstr>Lucida Grande</vt:lpstr>
      <vt:lpstr>微軟正黑體</vt:lpstr>
      <vt:lpstr>新細明體</vt:lpstr>
      <vt:lpstr>Roboto-Regular</vt:lpstr>
      <vt:lpstr>SFMono-Regular</vt:lpstr>
      <vt:lpstr>等线</vt:lpstr>
      <vt:lpstr>黑体</vt:lpstr>
      <vt:lpstr>宋体</vt:lpstr>
      <vt:lpstr>Microsoft YaHei</vt:lpstr>
      <vt:lpstr>Microsoft YaHei</vt:lpstr>
      <vt:lpstr>微软雅黑 Bold</vt:lpstr>
      <vt:lpstr>Arial</vt:lpstr>
      <vt:lpstr>Calibri</vt:lpstr>
      <vt:lpstr>Calibri Light</vt:lpstr>
      <vt:lpstr>Cambria Math</vt:lpstr>
      <vt:lpstr>Rockwell</vt:lpstr>
      <vt:lpstr>Wingdings</vt:lpstr>
      <vt:lpstr>Office 主题</vt:lpstr>
      <vt:lpstr>Office 佈景主題</vt:lpstr>
      <vt:lpstr>语言表征学习从古至今</vt:lpstr>
      <vt:lpstr>1. 什么是语言表征学习</vt:lpstr>
      <vt:lpstr>PowerPoint 演示文稿</vt:lpstr>
      <vt:lpstr>PowerPoint 演示文稿</vt:lpstr>
      <vt:lpstr>PowerPoint 演示文稿</vt:lpstr>
      <vt:lpstr>3.预训练词向量(Word Embedding)</vt:lpstr>
      <vt:lpstr>3.预训练词向量(Word Embedding)</vt:lpstr>
      <vt:lpstr>4.循环神经网络(RNN/LSTM/GRU)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pingan.com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平安城科无锡租房发布会方案</dc:title>
  <dc:creator>apple apple</dc:creator>
  <cp:lastModifiedBy>Windows 用户</cp:lastModifiedBy>
  <cp:revision>188</cp:revision>
  <dcterms:created xsi:type="dcterms:W3CDTF">2018-11-06T08:59:10Z</dcterms:created>
  <dcterms:modified xsi:type="dcterms:W3CDTF">2019-08-15T03:43:49Z</dcterms:modified>
</cp:coreProperties>
</file>